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7" r:id="rId3"/>
    <p:sldId id="274" r:id="rId4"/>
    <p:sldId id="275" r:id="rId5"/>
    <p:sldId id="258" r:id="rId6"/>
    <p:sldId id="259" r:id="rId7"/>
    <p:sldId id="260" r:id="rId8"/>
    <p:sldId id="261" r:id="rId9"/>
    <p:sldId id="262" r:id="rId10"/>
    <p:sldId id="263" r:id="rId11"/>
    <p:sldId id="264" r:id="rId12"/>
    <p:sldId id="265" r:id="rId13"/>
    <p:sldId id="273" r:id="rId14"/>
    <p:sldId id="266"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3" autoAdjust="0"/>
    <p:restoredTop sz="83730" autoAdjust="0"/>
  </p:normalViewPr>
  <p:slideViewPr>
    <p:cSldViewPr snapToGrid="0">
      <p:cViewPr varScale="1">
        <p:scale>
          <a:sx n="53" d="100"/>
          <a:sy n="53" d="100"/>
        </p:scale>
        <p:origin x="58" y="470"/>
      </p:cViewPr>
      <p:guideLst/>
    </p:cSldViewPr>
  </p:slideViewPr>
  <p:notesTextViewPr>
    <p:cViewPr>
      <p:scale>
        <a:sx n="1" d="1"/>
        <a:sy n="1" d="1"/>
      </p:scale>
      <p:origin x="0" y="-3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06206-0AA3-4D5C-B5E5-DFCF825B3F61}" type="datetimeFigureOut">
              <a:rPr lang="zh-TW" altLang="en-US" smtClean="0"/>
              <a:t>2020/4/17</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3B60D-32CB-4522-BD62-972C05CD99F0}" type="slidenum">
              <a:rPr lang="zh-TW" altLang="en-US" smtClean="0"/>
              <a:t>‹#›</a:t>
            </a:fld>
            <a:endParaRPr lang="zh-TW" altLang="en-US"/>
          </a:p>
        </p:txBody>
      </p:sp>
    </p:spTree>
    <p:extLst>
      <p:ext uri="{BB962C8B-B14F-4D97-AF65-F5344CB8AC3E}">
        <p14:creationId xmlns:p14="http://schemas.microsoft.com/office/powerpoint/2010/main" val="335923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allcollation.blogspot.com/2013/06/eyeball.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MDS</a:t>
            </a:r>
            <a:r>
              <a:rPr lang="zh-TW" altLang="en-US" dirty="0"/>
              <a:t>：</a:t>
            </a:r>
            <a:r>
              <a:rPr lang="zh-TW" altLang="en-US" sz="1200" b="0" i="0" kern="1200" dirty="0">
                <a:solidFill>
                  <a:schemeClr val="tx1"/>
                </a:solidFill>
                <a:effectLst/>
                <a:latin typeface="+mn-lt"/>
                <a:ea typeface="+mn-ea"/>
                <a:cs typeface="+mn-cs"/>
              </a:rPr>
              <a:t>該分數基於振動感知，針刺感知，溫度感知和腳踝（跟腱）反射。最大缺陷評分為</a:t>
            </a:r>
            <a:r>
              <a:rPr lang="en-US" altLang="zh-TW" sz="1200" b="0" i="0" kern="1200" dirty="0">
                <a:solidFill>
                  <a:schemeClr val="tx1"/>
                </a:solidFill>
                <a:effectLst/>
                <a:latin typeface="+mn-lt"/>
                <a:ea typeface="+mn-ea"/>
                <a:cs typeface="+mn-cs"/>
              </a:rPr>
              <a:t>10</a:t>
            </a:r>
            <a:r>
              <a:rPr lang="zh-TW" altLang="en-US" sz="1200" b="0" i="0" kern="1200" dirty="0">
                <a:solidFill>
                  <a:schemeClr val="tx1"/>
                </a:solidFill>
                <a:effectLst/>
                <a:latin typeface="+mn-lt"/>
                <a:ea typeface="+mn-ea"/>
                <a:cs typeface="+mn-cs"/>
              </a:rPr>
              <a:t>，這表示對所有感覺方式完全失去感覺，並缺乏反射。已經發現得分為</a:t>
            </a:r>
            <a:r>
              <a:rPr lang="en-US" altLang="zh-TW" sz="1200" b="0" i="0" kern="1200" dirty="0">
                <a:solidFill>
                  <a:schemeClr val="tx1"/>
                </a:solidFill>
                <a:effectLst/>
                <a:latin typeface="+mn-lt"/>
                <a:ea typeface="+mn-ea"/>
                <a:cs typeface="+mn-cs"/>
              </a:rPr>
              <a:t>6</a:t>
            </a:r>
            <a:r>
              <a:rPr lang="zh-TW" altLang="en-US" sz="1200" b="0" i="0" kern="1200" dirty="0">
                <a:solidFill>
                  <a:schemeClr val="tx1"/>
                </a:solidFill>
                <a:effectLst/>
                <a:latin typeface="+mn-lt"/>
                <a:ea typeface="+mn-ea"/>
                <a:cs typeface="+mn-cs"/>
              </a:rPr>
              <a:t>或更高表明足部潰瘍風險增加</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將</a:t>
            </a:r>
            <a:r>
              <a:rPr lang="en-US" altLang="zh-TW" dirty="0"/>
              <a:t>128</a:t>
            </a:r>
            <a:r>
              <a:rPr lang="zh-TW" altLang="en-US" dirty="0"/>
              <a:t>音叉放在腳趾頭的頂端，正常</a:t>
            </a:r>
            <a:r>
              <a:rPr lang="en-US" altLang="zh-TW" dirty="0"/>
              <a:t>=</a:t>
            </a:r>
            <a:r>
              <a:rPr lang="zh-TW" altLang="en-US" dirty="0"/>
              <a:t>可以區分震動的存在與否，腳背：溫度感知</a:t>
            </a:r>
            <a:r>
              <a:rPr lang="en-US" altLang="zh-TW" dirty="0"/>
              <a:t>(</a:t>
            </a:r>
            <a:r>
              <a:rPr lang="zh-TW" altLang="en-US" dirty="0"/>
              <a:t>將音叉與冰</a:t>
            </a:r>
            <a:r>
              <a:rPr lang="en-US" altLang="zh-TW" dirty="0"/>
              <a:t>/</a:t>
            </a:r>
            <a:r>
              <a:rPr lang="zh-TW" altLang="en-US" dirty="0"/>
              <a:t>燒杯一起使用</a:t>
            </a:r>
            <a:r>
              <a:rPr lang="en-US" altLang="zh-TW" dirty="0"/>
              <a:t>)</a:t>
            </a:r>
            <a:r>
              <a:rPr lang="zh-TW" altLang="en-US" dirty="0"/>
              <a:t>；在拇指腳趾頭使用一根針，測試鋒利</a:t>
            </a:r>
            <a:r>
              <a:rPr lang="en-US" altLang="zh-TW" dirty="0"/>
              <a:t>or</a:t>
            </a:r>
            <a:r>
              <a:rPr lang="zh-TW" altLang="en-US" dirty="0"/>
              <a:t>鈍，正常</a:t>
            </a:r>
            <a:r>
              <a:rPr lang="en-US" altLang="zh-TW" dirty="0"/>
              <a:t>=</a:t>
            </a:r>
            <a:r>
              <a:rPr lang="zh-TW" altLang="en-US"/>
              <a:t>可以區分尖銳或鈍</a:t>
            </a:r>
          </a:p>
          <a:p>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7</a:t>
            </a:fld>
            <a:endParaRPr lang="zh-TW" altLang="en-US"/>
          </a:p>
        </p:txBody>
      </p:sp>
    </p:spTree>
    <p:extLst>
      <p:ext uri="{BB962C8B-B14F-4D97-AF65-F5344CB8AC3E}">
        <p14:creationId xmlns:p14="http://schemas.microsoft.com/office/powerpoint/2010/main" val="218290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8</a:t>
            </a:fld>
            <a:endParaRPr lang="zh-TW" altLang="en-US"/>
          </a:p>
        </p:txBody>
      </p:sp>
    </p:spTree>
    <p:extLst>
      <p:ext uri="{BB962C8B-B14F-4D97-AF65-F5344CB8AC3E}">
        <p14:creationId xmlns:p14="http://schemas.microsoft.com/office/powerpoint/2010/main" val="3323188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zh-TW" altLang="en-US" sz="1200" dirty="0">
                <a:latin typeface="+mn-ea"/>
                <a:sym typeface="Wingdings" panose="05000000000000000000" pitchFamily="2" charset="2"/>
              </a:rPr>
              <a:t>因瞳孔較小或駕駛時參與者頭部運動較大眼動信號值量較差無法分析</a:t>
            </a:r>
            <a:endParaRPr lang="en-US" altLang="zh-TW" sz="1200" dirty="0">
              <a:latin typeface="+mn-ea"/>
              <a:sym typeface="Wingdings" panose="05000000000000000000" pitchFamily="2" charset="2"/>
            </a:endParaRPr>
          </a:p>
          <a:p>
            <a:pPr algn="just">
              <a:lnSpc>
                <a:spcPct val="150000"/>
              </a:lnSpc>
            </a:pPr>
            <a:endParaRPr lang="en-US" altLang="zh-TW" dirty="0">
              <a:latin typeface="+mn-ea"/>
              <a:sym typeface="Wingdings" panose="05000000000000000000" pitchFamily="2" charset="2"/>
            </a:endParaRPr>
          </a:p>
          <a:p>
            <a:pPr algn="just">
              <a:lnSpc>
                <a:spcPct val="150000"/>
              </a:lnSpc>
            </a:pP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組，參與者想努力保持或重新獲得車輛控制權時，常會誇張的移動頭部，導致眼球追蹤功能喪失</a:t>
            </a:r>
            <a:endParaRPr lang="en-US" altLang="zh-TW" dirty="0">
              <a:latin typeface="+mn-ea"/>
              <a:sym typeface="Wingdings" panose="05000000000000000000" pitchFamily="2" charset="2"/>
            </a:endParaRPr>
          </a:p>
          <a:p>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12</a:t>
            </a:fld>
            <a:endParaRPr lang="zh-TW" altLang="en-US"/>
          </a:p>
        </p:txBody>
      </p:sp>
    </p:spTree>
    <p:extLst>
      <p:ext uri="{BB962C8B-B14F-4D97-AF65-F5344CB8AC3E}">
        <p14:creationId xmlns:p14="http://schemas.microsoft.com/office/powerpoint/2010/main" val="3151053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駕駛是視覺引導行為的日常示例，其中眼睛與其他動作（轉向）配合運動</a:t>
            </a:r>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13</a:t>
            </a:fld>
            <a:endParaRPr lang="zh-TW" altLang="en-US"/>
          </a:p>
        </p:txBody>
      </p:sp>
    </p:spTree>
    <p:extLst>
      <p:ext uri="{BB962C8B-B14F-4D97-AF65-F5344CB8AC3E}">
        <p14:creationId xmlns:p14="http://schemas.microsoft.com/office/powerpoint/2010/main" val="304504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失控事件定義：（</a:t>
            </a:r>
            <a:r>
              <a:rPr lang="en-US" altLang="zh-TW" dirty="0"/>
              <a:t>1</a:t>
            </a:r>
            <a:r>
              <a:rPr lang="zh-TW" altLang="en-US" dirty="0"/>
              <a:t>）方向盤振蕩的最小峰峰值為</a:t>
            </a:r>
            <a:r>
              <a:rPr lang="en-US" altLang="zh-TW" dirty="0"/>
              <a:t>150°</a:t>
            </a:r>
            <a:r>
              <a:rPr lang="zh-TW" altLang="en-US" dirty="0"/>
              <a:t>（</a:t>
            </a:r>
            <a:r>
              <a:rPr lang="en-US" altLang="zh-TW" dirty="0"/>
              <a:t>2</a:t>
            </a:r>
            <a:r>
              <a:rPr lang="zh-TW" altLang="en-US" dirty="0"/>
              <a:t>）至少</a:t>
            </a:r>
            <a:r>
              <a:rPr lang="en-US" altLang="zh-TW" dirty="0"/>
              <a:t>3</a:t>
            </a:r>
            <a:r>
              <a:rPr lang="zh-TW" altLang="en-US" dirty="0"/>
              <a:t>個振盪週期。我們在方向盤信號中使用這些標準來識別控制事件的損失。</a:t>
            </a:r>
            <a:endParaRPr lang="en-US" altLang="zh-TW" dirty="0"/>
          </a:p>
          <a:p>
            <a:endParaRPr lang="en-US" altLang="zh-TW" dirty="0"/>
          </a:p>
          <a:p>
            <a:r>
              <a:rPr lang="zh-TW" altLang="en-US" sz="1200" b="0" i="0" kern="1200" dirty="0">
                <a:solidFill>
                  <a:schemeClr val="tx1"/>
                </a:solidFill>
                <a:effectLst/>
                <a:latin typeface="+mn-lt"/>
                <a:ea typeface="+mn-ea"/>
                <a:cs typeface="+mn-cs"/>
              </a:rPr>
              <a:t>整個路線上大約有</a:t>
            </a:r>
            <a:r>
              <a:rPr lang="en-US" altLang="zh-TW" sz="1200" b="0" i="0" kern="1200" dirty="0">
                <a:solidFill>
                  <a:schemeClr val="tx1"/>
                </a:solidFill>
                <a:effectLst/>
                <a:latin typeface="+mn-lt"/>
                <a:ea typeface="+mn-ea"/>
                <a:cs typeface="+mn-cs"/>
              </a:rPr>
              <a:t>50</a:t>
            </a:r>
            <a:r>
              <a:rPr lang="zh-TW" altLang="en-US" sz="1200" b="0" i="0" kern="1200" dirty="0">
                <a:solidFill>
                  <a:schemeClr val="tx1"/>
                </a:solidFill>
                <a:effectLst/>
                <a:latin typeface="+mn-lt"/>
                <a:ea typeface="+mn-ea"/>
                <a:cs typeface="+mn-cs"/>
              </a:rPr>
              <a:t>個彎道</a:t>
            </a:r>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16</a:t>
            </a:fld>
            <a:endParaRPr lang="zh-TW" altLang="en-US"/>
          </a:p>
        </p:txBody>
      </p:sp>
    </p:spTree>
    <p:extLst>
      <p:ext uri="{BB962C8B-B14F-4D97-AF65-F5344CB8AC3E}">
        <p14:creationId xmlns:p14="http://schemas.microsoft.com/office/powerpoint/2010/main" val="553468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眼球震顫：個體</a:t>
            </a:r>
            <a:r>
              <a:rPr lang="zh-TW" altLang="en-US" sz="1200" b="0" i="0" u="none" strike="noStrike" kern="1200" dirty="0">
                <a:solidFill>
                  <a:schemeClr val="tx1"/>
                </a:solidFill>
                <a:effectLst/>
                <a:latin typeface="+mn-lt"/>
                <a:ea typeface="+mn-ea"/>
                <a:cs typeface="+mn-cs"/>
                <a:hlinkClick r:id="rId3"/>
              </a:rPr>
              <a:t>眼球</a:t>
            </a:r>
            <a:r>
              <a:rPr lang="zh-TW" altLang="en-US" sz="1200" b="0" i="0" kern="1200" dirty="0">
                <a:solidFill>
                  <a:schemeClr val="tx1"/>
                </a:solidFill>
                <a:effectLst/>
                <a:latin typeface="+mn-lt"/>
                <a:ea typeface="+mn-ea"/>
                <a:cs typeface="+mn-cs"/>
              </a:rPr>
              <a:t>不由自主地震顫</a:t>
            </a:r>
            <a:endParaRPr lang="zh-TW" altLang="en-US" dirty="0"/>
          </a:p>
        </p:txBody>
      </p:sp>
      <p:sp>
        <p:nvSpPr>
          <p:cNvPr id="4" name="投影片編號版面配置區 3"/>
          <p:cNvSpPr>
            <a:spLocks noGrp="1"/>
          </p:cNvSpPr>
          <p:nvPr>
            <p:ph type="sldNum" sz="quarter" idx="5"/>
          </p:nvPr>
        </p:nvSpPr>
        <p:spPr/>
        <p:txBody>
          <a:bodyPr/>
          <a:lstStyle/>
          <a:p>
            <a:fld id="{EFD3B60D-32CB-4522-BD62-972C05CD99F0}" type="slidenum">
              <a:rPr lang="zh-TW" altLang="en-US" smtClean="0"/>
              <a:t>18</a:t>
            </a:fld>
            <a:endParaRPr lang="zh-TW" altLang="en-US"/>
          </a:p>
        </p:txBody>
      </p:sp>
    </p:spTree>
    <p:extLst>
      <p:ext uri="{BB962C8B-B14F-4D97-AF65-F5344CB8AC3E}">
        <p14:creationId xmlns:p14="http://schemas.microsoft.com/office/powerpoint/2010/main" val="305760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Rectangle 6"/>
          <p:cNvSpPr/>
          <p:nvPr/>
        </p:nvSpPr>
        <p:spPr>
          <a:xfrm>
            <a:off x="446534" y="4114799"/>
            <a:ext cx="11262866" cy="227576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2408569"/>
          </a:xfrm>
          <a:effectLst/>
        </p:spPr>
        <p:txBody>
          <a:bodyPr anchor="ctr">
            <a:normAutofit/>
          </a:bodyPr>
          <a:lstStyle>
            <a:lvl1pPr algn="ctr">
              <a:defRPr sz="3600" b="1">
                <a:solidFill>
                  <a:schemeClr val="tx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617260" y="4306787"/>
            <a:ext cx="10993546" cy="2136531"/>
          </a:xfrm>
        </p:spPr>
        <p:txBody>
          <a:bodyPr anchor="t">
            <a:normAutofit/>
          </a:bodyPr>
          <a:lstStyle>
            <a:lvl1pPr marL="0" indent="0" algn="l">
              <a:buNone/>
              <a:defRPr sz="22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按一下以編輯母片子標題樣式</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7" name="Rectangle 6"/>
          <p:cNvSpPr>
            <a:spLocks noChangeAspect="1"/>
          </p:cNvSpPr>
          <p:nvPr/>
        </p:nvSpPr>
        <p:spPr>
          <a:xfrm>
            <a:off x="441330" y="692569"/>
            <a:ext cx="11309338" cy="1013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nchor="ctr">
            <a:normAutofit/>
          </a:bodyPr>
          <a:lstStyle>
            <a:lvl1pPr>
              <a:defRPr sz="3600" b="1" cap="none">
                <a:solidFill>
                  <a:schemeClr val="tx1"/>
                </a:solidFill>
                <a:latin typeface="+mj-ea"/>
                <a:ea typeface="+mj-ea"/>
              </a:defRPr>
            </a:lvl1pPr>
          </a:lstStyle>
          <a:p>
            <a:r>
              <a:rPr lang="zh-TW" altLang="en-US" dirty="0"/>
              <a:t>按一下以編輯母片標題樣式</a:t>
            </a:r>
            <a:endParaRPr lang="en-US" dirty="0"/>
          </a:p>
        </p:txBody>
      </p:sp>
      <p:sp>
        <p:nvSpPr>
          <p:cNvPr id="3" name="Content Placeholder 2"/>
          <p:cNvSpPr>
            <a:spLocks noGrp="1"/>
          </p:cNvSpPr>
          <p:nvPr>
            <p:ph idx="1"/>
          </p:nvPr>
        </p:nvSpPr>
        <p:spPr>
          <a:xfrm>
            <a:off x="581192" y="1803706"/>
            <a:ext cx="11029615" cy="4055094"/>
          </a:xfrm>
        </p:spPr>
        <p:txBody>
          <a:bodyPr anchor="t">
            <a:normAutofit/>
          </a:bodyPr>
          <a:lstStyle>
            <a:lvl1pPr marL="306000" indent="-306000">
              <a:buClr>
                <a:schemeClr val="accent1">
                  <a:lumMod val="75000"/>
                </a:schemeClr>
              </a:buClr>
              <a:buFont typeface="Wingdings 2" panose="05020102010507070707" pitchFamily="18" charset="2"/>
              <a:buChar char=""/>
              <a:defRPr sz="2000">
                <a:solidFill>
                  <a:schemeClr val="tx1"/>
                </a:solidFill>
              </a:defRPr>
            </a:lvl1pPr>
            <a:lvl2pPr marL="630000" indent="-306000">
              <a:buClr>
                <a:schemeClr val="accent1">
                  <a:lumMod val="75000"/>
                </a:schemeClr>
              </a:buClr>
              <a:buFont typeface="Wingdings 2" panose="05020102010507070707" pitchFamily="18" charset="2"/>
              <a:buChar char=""/>
              <a:defRPr sz="2000">
                <a:solidFill>
                  <a:schemeClr val="tx1"/>
                </a:solidFill>
              </a:defRPr>
            </a:lvl2pPr>
            <a:lvl3pPr marL="900000" indent="-270000">
              <a:buClr>
                <a:schemeClr val="accent1">
                  <a:lumMod val="75000"/>
                </a:schemeClr>
              </a:buClr>
              <a:buFont typeface="Wingdings 2" panose="05020102010507070707" pitchFamily="18" charset="2"/>
              <a:buChar char=""/>
              <a:defRPr sz="2000">
                <a:solidFill>
                  <a:schemeClr val="tx1"/>
                </a:solidFill>
              </a:defRPr>
            </a:lvl3pPr>
            <a:lvl4pPr marL="1242000" indent="-234000">
              <a:buClr>
                <a:schemeClr val="accent1">
                  <a:lumMod val="75000"/>
                </a:schemeClr>
              </a:buClr>
              <a:buFont typeface="Wingdings 2" panose="05020102010507070707" pitchFamily="18" charset="2"/>
              <a:buChar char=""/>
              <a:defRPr sz="2000">
                <a:solidFill>
                  <a:schemeClr val="tx1"/>
                </a:solidFill>
              </a:defRPr>
            </a:lvl4pPr>
            <a:lvl5pPr marL="1602000" indent="-234000">
              <a:buClr>
                <a:schemeClr val="accent1">
                  <a:lumMod val="75000"/>
                </a:schemeClr>
              </a:buClr>
              <a:buFont typeface="Wingdings 2" panose="05020102010507070707" pitchFamily="18" charset="2"/>
              <a:buChar char=""/>
              <a:defRPr sz="2000">
                <a:solidFill>
                  <a:schemeClr val="tx1"/>
                </a:solidFill>
              </a:defRPr>
            </a:lvl5p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zh-TW" altLang="en-US"/>
              <a:t>按一下以編輯母片標題樣式</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4/17/2020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C6F210A-EF15-4FDB-99C2-FD84EBFEA4AC}"/>
              </a:ext>
            </a:extLst>
          </p:cNvPr>
          <p:cNvSpPr>
            <a:spLocks noGrp="1"/>
          </p:cNvSpPr>
          <p:nvPr>
            <p:ph type="ctrTitle"/>
          </p:nvPr>
        </p:nvSpPr>
        <p:spPr/>
        <p:txBody>
          <a:bodyPr>
            <a:noAutofit/>
          </a:bodyPr>
          <a:lstStyle/>
          <a:p>
            <a:pPr>
              <a:lnSpc>
                <a:spcPct val="150000"/>
              </a:lnSpc>
            </a:pPr>
            <a:r>
              <a:rPr lang="en-US" altLang="zh-TW" sz="3400" cap="none" dirty="0"/>
              <a:t>A new approach to identifying the effect of diabetic peripheral</a:t>
            </a:r>
            <a:r>
              <a:rPr lang="zh-TW" altLang="en-US" sz="3400" cap="none" dirty="0"/>
              <a:t> </a:t>
            </a:r>
            <a:r>
              <a:rPr lang="en-US" altLang="zh-TW" sz="3400" cap="none" dirty="0"/>
              <a:t>neuropathy on the ability to drive safely</a:t>
            </a:r>
            <a:endParaRPr lang="zh-TW" altLang="en-US" sz="3400" cap="none" dirty="0"/>
          </a:p>
        </p:txBody>
      </p:sp>
      <p:sp>
        <p:nvSpPr>
          <p:cNvPr id="3" name="副標題 2">
            <a:extLst>
              <a:ext uri="{FF2B5EF4-FFF2-40B4-BE49-F238E27FC236}">
                <a16:creationId xmlns:a16="http://schemas.microsoft.com/office/drawing/2014/main" id="{50BE9C74-847F-41AD-9962-803D50BF35C0}"/>
              </a:ext>
            </a:extLst>
          </p:cNvPr>
          <p:cNvSpPr>
            <a:spLocks noGrp="1"/>
          </p:cNvSpPr>
          <p:nvPr>
            <p:ph type="subTitle" idx="1"/>
          </p:nvPr>
        </p:nvSpPr>
        <p:spPr/>
        <p:txBody>
          <a:bodyPr anchor="ctr"/>
          <a:lstStyle/>
          <a:p>
            <a:r>
              <a:rPr lang="en-US" altLang="zh-TW" cap="none" dirty="0">
                <a:latin typeface="+mn-ea"/>
              </a:rPr>
              <a:t>M. </a:t>
            </a:r>
            <a:r>
              <a:rPr lang="en-US" altLang="zh-TW" cap="none" dirty="0" err="1">
                <a:latin typeface="+mn-ea"/>
              </a:rPr>
              <a:t>Perazzolo</a:t>
            </a:r>
            <a:r>
              <a:rPr lang="en-US" altLang="zh-TW" cap="none" dirty="0">
                <a:latin typeface="+mn-ea"/>
              </a:rPr>
              <a:t>, N.D. Reeves, F.L. Bowling, A.J.M. Boulton, M. Raffi, D.E. Marple-Horvat</a:t>
            </a:r>
          </a:p>
          <a:p>
            <a:endParaRPr lang="en-US" altLang="zh-TW" cap="none" dirty="0">
              <a:latin typeface="+mn-ea"/>
            </a:endParaRPr>
          </a:p>
          <a:p>
            <a:r>
              <a:rPr lang="en-US" altLang="zh-TW" cap="none" dirty="0">
                <a:latin typeface="+mn-ea"/>
              </a:rPr>
              <a:t>Transportation Research Part F 69 (2020) 324–334</a:t>
            </a:r>
            <a:endParaRPr lang="zh-TW" altLang="en-US" cap="none" dirty="0">
              <a:latin typeface="+mn-ea"/>
            </a:endParaRPr>
          </a:p>
        </p:txBody>
      </p:sp>
    </p:spTree>
    <p:extLst>
      <p:ext uri="{BB962C8B-B14F-4D97-AF65-F5344CB8AC3E}">
        <p14:creationId xmlns:p14="http://schemas.microsoft.com/office/powerpoint/2010/main" val="4206424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3C8227D-A12E-45FC-B65D-95CDCDA4419B}"/>
              </a:ext>
            </a:extLst>
          </p:cNvPr>
          <p:cNvSpPr>
            <a:spLocks noGrp="1"/>
          </p:cNvSpPr>
          <p:nvPr>
            <p:ph type="title"/>
          </p:nvPr>
        </p:nvSpPr>
        <p:spPr/>
        <p:txBody>
          <a:bodyPr/>
          <a:lstStyle/>
          <a:p>
            <a:r>
              <a:rPr lang="en-US" altLang="zh-TW" dirty="0"/>
              <a:t>Use of accelerator pedal</a:t>
            </a:r>
            <a:endParaRPr lang="zh-TW" altLang="en-US" dirty="0"/>
          </a:p>
        </p:txBody>
      </p:sp>
      <p:sp>
        <p:nvSpPr>
          <p:cNvPr id="3" name="內容版面配置區 2">
            <a:extLst>
              <a:ext uri="{FF2B5EF4-FFF2-40B4-BE49-F238E27FC236}">
                <a16:creationId xmlns:a16="http://schemas.microsoft.com/office/drawing/2014/main" id="{DDE81E80-C9A9-4A86-A297-D5B3F43EA5E5}"/>
              </a:ext>
            </a:extLst>
          </p:cNvPr>
          <p:cNvSpPr>
            <a:spLocks noGrp="1"/>
          </p:cNvSpPr>
          <p:nvPr>
            <p:ph idx="1"/>
          </p:nvPr>
        </p:nvSpPr>
        <p:spPr/>
        <p:txBody>
          <a:bodyPr/>
          <a:lstStyle/>
          <a:p>
            <a:pPr algn="just">
              <a:lnSpc>
                <a:spcPct val="150000"/>
              </a:lnSpc>
            </a:pPr>
            <a:r>
              <a:rPr lang="zh-TW" altLang="en-US" dirty="0">
                <a:latin typeface="+mn-ea"/>
              </a:rPr>
              <a:t>油門踏板位置範圍：</a:t>
            </a:r>
            <a:r>
              <a:rPr lang="en-US" altLang="zh-TW" dirty="0">
                <a:latin typeface="+mn-ea"/>
              </a:rPr>
              <a:t>0° </a:t>
            </a:r>
            <a:r>
              <a:rPr lang="zh-TW" altLang="en-US" dirty="0">
                <a:latin typeface="+mn-ea"/>
              </a:rPr>
              <a:t>（無移動） 至－</a:t>
            </a:r>
            <a:r>
              <a:rPr lang="en-US" altLang="zh-TW" dirty="0">
                <a:latin typeface="+mn-ea"/>
              </a:rPr>
              <a:t>20°</a:t>
            </a:r>
            <a:r>
              <a:rPr lang="zh-TW" altLang="en-US" dirty="0">
                <a:latin typeface="+mn-ea"/>
              </a:rPr>
              <a:t> （完全踩下）</a:t>
            </a:r>
            <a:endParaRPr lang="en-US" altLang="zh-TW" dirty="0">
              <a:latin typeface="+mn-ea"/>
            </a:endParaRPr>
          </a:p>
          <a:p>
            <a:pPr algn="just">
              <a:lnSpc>
                <a:spcPct val="150000"/>
              </a:lnSpc>
              <a:buClr>
                <a:schemeClr val="bg1"/>
              </a:buClr>
            </a:pPr>
            <a:r>
              <a:rPr lang="zh-TW" altLang="en-US" b="1" dirty="0">
                <a:latin typeface="+mn-ea"/>
              </a:rPr>
              <a:t>極低：</a:t>
            </a:r>
            <a:r>
              <a:rPr lang="en-US" altLang="zh-TW" b="1" dirty="0">
                <a:latin typeface="+mn-ea"/>
              </a:rPr>
              <a:t> 0° </a:t>
            </a:r>
            <a:r>
              <a:rPr lang="zh-TW" altLang="en-US" b="1" dirty="0">
                <a:latin typeface="+mn-ea"/>
              </a:rPr>
              <a:t>至－</a:t>
            </a:r>
            <a:r>
              <a:rPr lang="en-US" altLang="zh-TW" b="1" dirty="0">
                <a:latin typeface="+mn-ea"/>
              </a:rPr>
              <a:t>1°</a:t>
            </a:r>
            <a:r>
              <a:rPr lang="zh-TW" altLang="en-US" b="1" dirty="0">
                <a:latin typeface="+mn-ea"/>
              </a:rPr>
              <a:t>（白色）；極高：超過－</a:t>
            </a:r>
            <a:r>
              <a:rPr lang="en-US" altLang="zh-TW" b="1" dirty="0">
                <a:latin typeface="+mn-ea"/>
              </a:rPr>
              <a:t>8°</a:t>
            </a:r>
            <a:r>
              <a:rPr lang="zh-TW" altLang="en-US" b="1" dirty="0">
                <a:latin typeface="+mn-ea"/>
              </a:rPr>
              <a:t>（黑色）；其餘則為中檔（灰色） </a:t>
            </a:r>
            <a:endParaRPr lang="en-US" altLang="zh-TW" b="1" dirty="0">
              <a:latin typeface="+mn-ea"/>
            </a:endParaRPr>
          </a:p>
          <a:p>
            <a:pPr algn="just">
              <a:lnSpc>
                <a:spcPct val="150000"/>
              </a:lnSpc>
            </a:pPr>
            <a:r>
              <a:rPr lang="zh-TW" altLang="en-US" dirty="0">
                <a:latin typeface="+mn-ea"/>
              </a:rPr>
              <a:t>兩組之間，使用油門踏板的方式不同，有顯著差異（</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buClr>
                <a:srgbClr val="FF0000"/>
              </a:buClr>
            </a:pPr>
            <a:r>
              <a:rPr lang="zh-TW" altLang="en-US" dirty="0">
                <a:latin typeface="+mn-ea"/>
              </a:rPr>
              <a:t>在第一次駕駛任務時，</a:t>
            </a:r>
            <a:r>
              <a:rPr lang="en-US" altLang="zh-TW" dirty="0">
                <a:latin typeface="+mn-ea"/>
              </a:rPr>
              <a:t>DPN</a:t>
            </a:r>
            <a:r>
              <a:rPr lang="zh-TW" altLang="en-US" dirty="0">
                <a:latin typeface="+mn-ea"/>
              </a:rPr>
              <a:t>組（約</a:t>
            </a:r>
            <a:r>
              <a:rPr lang="en-US" altLang="zh-TW" dirty="0">
                <a:latin typeface="+mn-ea"/>
              </a:rPr>
              <a:t>17%</a:t>
            </a:r>
            <a:r>
              <a:rPr lang="zh-TW" altLang="en-US" dirty="0">
                <a:latin typeface="+mn-ea"/>
              </a:rPr>
              <a:t>）使用中檔的時間較控制組（約</a:t>
            </a:r>
            <a:r>
              <a:rPr lang="en-US" altLang="zh-TW" dirty="0">
                <a:latin typeface="+mn-ea"/>
              </a:rPr>
              <a:t>50%</a:t>
            </a:r>
            <a:r>
              <a:rPr lang="zh-TW" altLang="en-US" dirty="0">
                <a:latin typeface="+mn-ea"/>
              </a:rPr>
              <a:t>）少</a:t>
            </a:r>
            <a:endParaRPr lang="en-US" altLang="zh-TW" dirty="0">
              <a:latin typeface="+mn-ea"/>
            </a:endParaRPr>
          </a:p>
          <a:p>
            <a:pPr algn="just">
              <a:lnSpc>
                <a:spcPct val="150000"/>
              </a:lnSpc>
              <a:buClr>
                <a:srgbClr val="00B0F0"/>
              </a:buClr>
            </a:pPr>
            <a:r>
              <a:rPr lang="en-US" altLang="zh-TW" dirty="0">
                <a:latin typeface="+mn-ea"/>
              </a:rPr>
              <a:t>DPN</a:t>
            </a:r>
            <a:r>
              <a:rPr lang="zh-TW" altLang="en-US" dirty="0">
                <a:latin typeface="+mn-ea"/>
              </a:rPr>
              <a:t>組使用高、低極端踏板位置範圍的時間較控制組多</a:t>
            </a:r>
            <a:endParaRPr lang="en-US" altLang="zh-TW" dirty="0">
              <a:latin typeface="+mn-ea"/>
            </a:endParaRPr>
          </a:p>
          <a:p>
            <a:pPr algn="just">
              <a:lnSpc>
                <a:spcPct val="150000"/>
              </a:lnSpc>
            </a:pPr>
            <a:endParaRPr lang="en-US" altLang="zh-TW" dirty="0">
              <a:latin typeface="+mn-ea"/>
            </a:endParaRPr>
          </a:p>
          <a:p>
            <a:pPr algn="just">
              <a:lnSpc>
                <a:spcPct val="150000"/>
              </a:lnSpc>
            </a:pPr>
            <a:endParaRPr lang="en-US" altLang="zh-TW" dirty="0">
              <a:latin typeface="+mn-ea"/>
            </a:endParaRPr>
          </a:p>
          <a:p>
            <a:pPr algn="just">
              <a:lnSpc>
                <a:spcPct val="150000"/>
              </a:lnSpc>
            </a:pPr>
            <a:endParaRPr lang="en-US" altLang="zh-TW" b="1" dirty="0">
              <a:latin typeface="+mn-ea"/>
            </a:endParaRPr>
          </a:p>
          <a:p>
            <a:pPr algn="just">
              <a:lnSpc>
                <a:spcPct val="150000"/>
              </a:lnSpc>
            </a:pPr>
            <a:endParaRPr lang="zh-TW" altLang="en-US" dirty="0">
              <a:latin typeface="+mn-ea"/>
            </a:endParaRPr>
          </a:p>
        </p:txBody>
      </p:sp>
    </p:spTree>
    <p:extLst>
      <p:ext uri="{BB962C8B-B14F-4D97-AF65-F5344CB8AC3E}">
        <p14:creationId xmlns:p14="http://schemas.microsoft.com/office/powerpoint/2010/main" val="3270979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A230CBF-FB28-44D6-B036-A120F0A8581E}"/>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3DABD99-E96C-4993-B6C1-7E679CBF930B}"/>
              </a:ext>
            </a:extLst>
          </p:cNvPr>
          <p:cNvSpPr>
            <a:spLocks noGrp="1"/>
          </p:cNvSpPr>
          <p:nvPr>
            <p:ph idx="1"/>
          </p:nvPr>
        </p:nvSpPr>
        <p:spPr/>
        <p:txBody>
          <a:bodyPr/>
          <a:lstStyle/>
          <a:p>
            <a:endParaRPr lang="zh-TW" altLang="en-US"/>
          </a:p>
        </p:txBody>
      </p:sp>
      <p:pic>
        <p:nvPicPr>
          <p:cNvPr id="4" name="圖片 3">
            <a:extLst>
              <a:ext uri="{FF2B5EF4-FFF2-40B4-BE49-F238E27FC236}">
                <a16:creationId xmlns:a16="http://schemas.microsoft.com/office/drawing/2014/main" id="{19F31C85-28B6-4547-A317-70C851C9CFD4}"/>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41565" y="0"/>
            <a:ext cx="12192000" cy="6916128"/>
          </a:xfrm>
          <a:prstGeom prst="rect">
            <a:avLst/>
          </a:prstGeom>
        </p:spPr>
      </p:pic>
      <p:sp>
        <p:nvSpPr>
          <p:cNvPr id="6" name="矩形 5">
            <a:extLst>
              <a:ext uri="{FF2B5EF4-FFF2-40B4-BE49-F238E27FC236}">
                <a16:creationId xmlns:a16="http://schemas.microsoft.com/office/drawing/2014/main" id="{5A95F22E-5EA1-4EB0-AAFE-664D78170C12}"/>
              </a:ext>
            </a:extLst>
          </p:cNvPr>
          <p:cNvSpPr/>
          <p:nvPr/>
        </p:nvSpPr>
        <p:spPr>
          <a:xfrm>
            <a:off x="734291" y="2341418"/>
            <a:ext cx="1122218" cy="10875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5E3C6F26-FC51-4ED5-9FD4-E948D0A95614}"/>
              </a:ext>
            </a:extLst>
          </p:cNvPr>
          <p:cNvSpPr/>
          <p:nvPr/>
        </p:nvSpPr>
        <p:spPr>
          <a:xfrm>
            <a:off x="4973781" y="1956954"/>
            <a:ext cx="1122218" cy="14720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a:extLst>
              <a:ext uri="{FF2B5EF4-FFF2-40B4-BE49-F238E27FC236}">
                <a16:creationId xmlns:a16="http://schemas.microsoft.com/office/drawing/2014/main" id="{B42C9E68-CF8F-49E2-AEB8-52BE83FD389A}"/>
              </a:ext>
            </a:extLst>
          </p:cNvPr>
          <p:cNvSpPr/>
          <p:nvPr/>
        </p:nvSpPr>
        <p:spPr>
          <a:xfrm>
            <a:off x="8423564" y="4862945"/>
            <a:ext cx="928254" cy="1081289"/>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A73FAC1D-CFCD-4FCC-96A6-E675C1514525}"/>
              </a:ext>
            </a:extLst>
          </p:cNvPr>
          <p:cNvSpPr/>
          <p:nvPr/>
        </p:nvSpPr>
        <p:spPr>
          <a:xfrm>
            <a:off x="10127673" y="5444836"/>
            <a:ext cx="692727" cy="711008"/>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2" name="直線單箭頭接點 11">
            <a:extLst>
              <a:ext uri="{FF2B5EF4-FFF2-40B4-BE49-F238E27FC236}">
                <a16:creationId xmlns:a16="http://schemas.microsoft.com/office/drawing/2014/main" id="{34F6E9EC-5E1D-4E7A-B4CE-3E822908392F}"/>
              </a:ext>
            </a:extLst>
          </p:cNvPr>
          <p:cNvCxnSpPr>
            <a:cxnSpLocks/>
          </p:cNvCxnSpPr>
          <p:nvPr/>
        </p:nvCxnSpPr>
        <p:spPr>
          <a:xfrm flipH="1">
            <a:off x="1052945" y="642311"/>
            <a:ext cx="94211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文字方塊 12">
            <a:extLst>
              <a:ext uri="{FF2B5EF4-FFF2-40B4-BE49-F238E27FC236}">
                <a16:creationId xmlns:a16="http://schemas.microsoft.com/office/drawing/2014/main" id="{9D22969F-A03A-4031-81E7-2392A360CF22}"/>
              </a:ext>
            </a:extLst>
          </p:cNvPr>
          <p:cNvSpPr txBox="1"/>
          <p:nvPr/>
        </p:nvSpPr>
        <p:spPr>
          <a:xfrm>
            <a:off x="1981199" y="443664"/>
            <a:ext cx="2050472" cy="369332"/>
          </a:xfrm>
          <a:prstGeom prst="rect">
            <a:avLst/>
          </a:prstGeom>
          <a:noFill/>
        </p:spPr>
        <p:txBody>
          <a:bodyPr wrap="square" rtlCol="0">
            <a:spAutoFit/>
          </a:bodyPr>
          <a:lstStyle/>
          <a:p>
            <a:r>
              <a:rPr lang="zh-TW" altLang="en-US" dirty="0">
                <a:solidFill>
                  <a:srgbClr val="7030A0"/>
                </a:solidFill>
              </a:rPr>
              <a:t>使用的時間百分比</a:t>
            </a:r>
          </a:p>
        </p:txBody>
      </p:sp>
    </p:spTree>
    <p:extLst>
      <p:ext uri="{BB962C8B-B14F-4D97-AF65-F5344CB8AC3E}">
        <p14:creationId xmlns:p14="http://schemas.microsoft.com/office/powerpoint/2010/main" val="877493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E644F6-4128-4A24-B1A5-8BFBF72DF689}"/>
              </a:ext>
            </a:extLst>
          </p:cNvPr>
          <p:cNvSpPr>
            <a:spLocks noGrp="1"/>
          </p:cNvSpPr>
          <p:nvPr>
            <p:ph type="title"/>
          </p:nvPr>
        </p:nvSpPr>
        <p:spPr/>
        <p:txBody>
          <a:bodyPr/>
          <a:lstStyle/>
          <a:p>
            <a:r>
              <a:rPr lang="en-US" altLang="zh-TW" dirty="0"/>
              <a:t>Eye-steering coordination</a:t>
            </a:r>
            <a:endParaRPr lang="zh-TW" altLang="en-US" dirty="0"/>
          </a:p>
        </p:txBody>
      </p:sp>
      <p:sp>
        <p:nvSpPr>
          <p:cNvPr id="3" name="內容版面配置區 2">
            <a:extLst>
              <a:ext uri="{FF2B5EF4-FFF2-40B4-BE49-F238E27FC236}">
                <a16:creationId xmlns:a16="http://schemas.microsoft.com/office/drawing/2014/main" id="{DFF1A652-3C99-4848-9B2E-E3171B33D813}"/>
              </a:ext>
            </a:extLst>
          </p:cNvPr>
          <p:cNvSpPr>
            <a:spLocks noGrp="1"/>
          </p:cNvSpPr>
          <p:nvPr>
            <p:ph idx="1"/>
          </p:nvPr>
        </p:nvSpPr>
        <p:spPr>
          <a:xfrm>
            <a:off x="581193" y="1803706"/>
            <a:ext cx="4891353" cy="5054294"/>
          </a:xfrm>
        </p:spPr>
        <p:txBody>
          <a:bodyPr>
            <a:normAutofit/>
          </a:bodyPr>
          <a:lstStyle/>
          <a:p>
            <a:pPr algn="just">
              <a:lnSpc>
                <a:spcPct val="150000"/>
              </a:lnSpc>
            </a:pPr>
            <a:r>
              <a:rPr lang="zh-TW" altLang="en-US" sz="1800" dirty="0">
                <a:latin typeface="+mn-ea"/>
                <a:sym typeface="Wingdings" panose="05000000000000000000" pitchFamily="2" charset="2"/>
              </a:rPr>
              <a:t>視覺引導：眼睛與轉向動作的協調運動</a:t>
            </a:r>
            <a:endParaRPr lang="en-US" altLang="zh-TW" sz="1800" dirty="0">
              <a:latin typeface="+mn-ea"/>
              <a:sym typeface="Wingdings" panose="05000000000000000000" pitchFamily="2" charset="2"/>
            </a:endParaRPr>
          </a:p>
          <a:p>
            <a:pPr algn="just">
              <a:lnSpc>
                <a:spcPct val="150000"/>
              </a:lnSpc>
            </a:pPr>
            <a:r>
              <a:rPr lang="en-US" altLang="zh-TW" sz="1800" dirty="0">
                <a:latin typeface="+mn-ea"/>
                <a:sym typeface="Wingdings" panose="05000000000000000000" pitchFamily="2" charset="2"/>
              </a:rPr>
              <a:t>DPN</a:t>
            </a:r>
            <a:r>
              <a:rPr lang="zh-TW" altLang="en-US" sz="1800" dirty="0">
                <a:latin typeface="+mn-ea"/>
                <a:sym typeface="Wingdings" panose="05000000000000000000" pitchFamily="2" charset="2"/>
              </a:rPr>
              <a:t>組，第一次駕駛任務分析了</a:t>
            </a:r>
            <a:r>
              <a:rPr lang="en-US" altLang="zh-TW" sz="1800" dirty="0">
                <a:latin typeface="+mn-ea"/>
                <a:sym typeface="Wingdings" panose="05000000000000000000" pitchFamily="2" charset="2"/>
              </a:rPr>
              <a:t>8</a:t>
            </a:r>
            <a:r>
              <a:rPr lang="zh-TW" altLang="en-US" sz="1800" dirty="0">
                <a:latin typeface="+mn-ea"/>
                <a:sym typeface="Wingdings" panose="05000000000000000000" pitchFamily="2" charset="2"/>
              </a:rPr>
              <a:t>位參與者，</a:t>
            </a:r>
            <a:r>
              <a:rPr lang="zh-TW" altLang="en-US" sz="1800" strike="sngStrike" dirty="0">
                <a:solidFill>
                  <a:schemeClr val="tx1">
                    <a:lumMod val="50000"/>
                    <a:lumOff val="50000"/>
                  </a:schemeClr>
                </a:solidFill>
                <a:latin typeface="+mn-ea"/>
                <a:sym typeface="Wingdings" panose="05000000000000000000" pitchFamily="2" charset="2"/>
              </a:rPr>
              <a:t>第二次駕駛任務則只剩</a:t>
            </a:r>
            <a:r>
              <a:rPr lang="en-US" altLang="zh-TW" sz="1800" strike="sngStrike" dirty="0">
                <a:solidFill>
                  <a:schemeClr val="tx1">
                    <a:lumMod val="50000"/>
                    <a:lumOff val="50000"/>
                  </a:schemeClr>
                </a:solidFill>
                <a:latin typeface="+mn-ea"/>
                <a:sym typeface="Wingdings" panose="05000000000000000000" pitchFamily="2" charset="2"/>
              </a:rPr>
              <a:t>5</a:t>
            </a:r>
            <a:r>
              <a:rPr lang="zh-TW" altLang="en-US" sz="1800" strike="sngStrike" dirty="0">
                <a:solidFill>
                  <a:schemeClr val="tx1">
                    <a:lumMod val="50000"/>
                    <a:lumOff val="50000"/>
                  </a:schemeClr>
                </a:solidFill>
                <a:latin typeface="+mn-ea"/>
                <a:sym typeface="Wingdings" panose="05000000000000000000" pitchFamily="2" charset="2"/>
              </a:rPr>
              <a:t>位 </a:t>
            </a:r>
            <a:r>
              <a:rPr lang="zh-TW" altLang="en-US" sz="1800" dirty="0">
                <a:solidFill>
                  <a:schemeClr val="tx1">
                    <a:lumMod val="50000"/>
                    <a:lumOff val="50000"/>
                  </a:schemeClr>
                </a:solidFill>
                <a:latin typeface="+mn-ea"/>
                <a:sym typeface="Wingdings" panose="05000000000000000000" pitchFamily="2" charset="2"/>
              </a:rPr>
              <a:t> </a:t>
            </a:r>
            <a:r>
              <a:rPr lang="en-US" altLang="zh-TW" sz="1800" dirty="0">
                <a:solidFill>
                  <a:schemeClr val="tx1">
                    <a:lumMod val="50000"/>
                    <a:lumOff val="50000"/>
                  </a:schemeClr>
                </a:solidFill>
                <a:latin typeface="+mn-ea"/>
                <a:sym typeface="Wingdings" panose="05000000000000000000" pitchFamily="2" charset="2"/>
              </a:rPr>
              <a:t>(</a:t>
            </a:r>
            <a:r>
              <a:rPr lang="zh-TW" altLang="en-US" sz="1800" dirty="0">
                <a:solidFill>
                  <a:schemeClr val="tx1">
                    <a:lumMod val="50000"/>
                    <a:lumOff val="50000"/>
                  </a:schemeClr>
                </a:solidFill>
                <a:latin typeface="+mn-ea"/>
                <a:sym typeface="Wingdings" panose="05000000000000000000" pitchFamily="2" charset="2"/>
              </a:rPr>
              <a:t>樣本較小</a:t>
            </a:r>
            <a:r>
              <a:rPr lang="en-US" altLang="zh-TW" sz="1800" dirty="0">
                <a:solidFill>
                  <a:schemeClr val="tx1">
                    <a:lumMod val="50000"/>
                    <a:lumOff val="50000"/>
                  </a:schemeClr>
                </a:solidFill>
                <a:latin typeface="+mn-ea"/>
                <a:sym typeface="Wingdings" panose="05000000000000000000" pitchFamily="2" charset="2"/>
              </a:rPr>
              <a:t>)</a:t>
            </a:r>
          </a:p>
          <a:p>
            <a:pPr algn="just">
              <a:lnSpc>
                <a:spcPct val="150000"/>
              </a:lnSpc>
            </a:pPr>
            <a:r>
              <a:rPr lang="en-US" altLang="zh-TW" sz="1800" dirty="0">
                <a:latin typeface="+mn-ea"/>
                <a:sym typeface="Wingdings" panose="05000000000000000000" pitchFamily="2" charset="2"/>
              </a:rPr>
              <a:t>DPN</a:t>
            </a:r>
            <a:r>
              <a:rPr lang="zh-TW" altLang="en-US" sz="1800" dirty="0">
                <a:latin typeface="+mn-ea"/>
                <a:sym typeface="Wingdings" panose="05000000000000000000" pitchFamily="2" charset="2"/>
              </a:rPr>
              <a:t>組的眼睛轉向協調性明顯低於對照組</a:t>
            </a:r>
            <a:r>
              <a:rPr lang="zh-TW" altLang="en-US" sz="1800" dirty="0">
                <a:latin typeface="+mn-ea"/>
              </a:rPr>
              <a:t>（</a:t>
            </a:r>
            <a:r>
              <a:rPr lang="en-US" altLang="zh-TW" sz="1800" dirty="0">
                <a:latin typeface="+mn-ea"/>
              </a:rPr>
              <a:t>p</a:t>
            </a:r>
            <a:r>
              <a:rPr lang="zh-TW" altLang="en-US" sz="1800" dirty="0">
                <a:latin typeface="+mn-ea"/>
              </a:rPr>
              <a:t>＜</a:t>
            </a:r>
            <a:r>
              <a:rPr lang="en-US" altLang="zh-TW" sz="1800" dirty="0">
                <a:latin typeface="+mn-ea"/>
              </a:rPr>
              <a:t>0.05</a:t>
            </a:r>
            <a:r>
              <a:rPr lang="zh-TW" altLang="en-US" sz="1800" dirty="0">
                <a:latin typeface="+mn-ea"/>
              </a:rPr>
              <a:t>）</a:t>
            </a:r>
            <a:endParaRPr lang="en-US" altLang="zh-TW" sz="1800" dirty="0">
              <a:latin typeface="+mn-ea"/>
            </a:endParaRPr>
          </a:p>
          <a:p>
            <a:pPr algn="just">
              <a:lnSpc>
                <a:spcPct val="150000"/>
              </a:lnSpc>
            </a:pPr>
            <a:r>
              <a:rPr lang="zh-TW" altLang="en-US" sz="1800" dirty="0">
                <a:latin typeface="+mn-ea"/>
                <a:sym typeface="Wingdings" panose="05000000000000000000" pitchFamily="2" charset="2"/>
              </a:rPr>
              <a:t>第一次和第二次駕駛任務之間相關係數顯著增加，對兩組之間有主要影響，但其中</a:t>
            </a:r>
            <a:r>
              <a:rPr lang="en-US" altLang="zh-TW" sz="1800" dirty="0">
                <a:latin typeface="+mn-ea"/>
                <a:sym typeface="Wingdings" panose="05000000000000000000" pitchFamily="2" charset="2"/>
              </a:rPr>
              <a:t>DPN</a:t>
            </a:r>
            <a:r>
              <a:rPr lang="zh-TW" altLang="en-US" sz="1800" dirty="0">
                <a:latin typeface="+mn-ea"/>
                <a:sym typeface="Wingdings" panose="05000000000000000000" pitchFamily="2" charset="2"/>
              </a:rPr>
              <a:t>組在前後兩次任務中沒有顯著性</a:t>
            </a:r>
            <a:endParaRPr lang="en-US" altLang="zh-TW" sz="1800" dirty="0">
              <a:latin typeface="+mn-ea"/>
              <a:sym typeface="Wingdings" panose="05000000000000000000" pitchFamily="2" charset="2"/>
            </a:endParaRPr>
          </a:p>
          <a:p>
            <a:pPr algn="just">
              <a:lnSpc>
                <a:spcPct val="150000"/>
              </a:lnSpc>
            </a:pPr>
            <a:r>
              <a:rPr lang="zh-TW" altLang="en-US" sz="1800" dirty="0">
                <a:latin typeface="+mn-ea"/>
                <a:sym typeface="Wingdings" panose="05000000000000000000" pitchFamily="2" charset="2"/>
              </a:rPr>
              <a:t>兩組之間無交互作用</a:t>
            </a:r>
            <a:endParaRPr lang="en-US" altLang="zh-TW" sz="1800" dirty="0">
              <a:latin typeface="+mn-ea"/>
              <a:sym typeface="Wingdings" panose="05000000000000000000" pitchFamily="2" charset="2"/>
            </a:endParaRPr>
          </a:p>
          <a:p>
            <a:pPr algn="just">
              <a:lnSpc>
                <a:spcPct val="150000"/>
              </a:lnSpc>
            </a:pPr>
            <a:endParaRPr lang="zh-TW" altLang="en-US" sz="1800" dirty="0">
              <a:latin typeface="+mn-ea"/>
            </a:endParaRPr>
          </a:p>
        </p:txBody>
      </p:sp>
      <p:pic>
        <p:nvPicPr>
          <p:cNvPr id="5" name="圖片 4">
            <a:extLst>
              <a:ext uri="{FF2B5EF4-FFF2-40B4-BE49-F238E27FC236}">
                <a16:creationId xmlns:a16="http://schemas.microsoft.com/office/drawing/2014/main" id="{5DC0DA78-8800-4D38-A057-B1628220849D}"/>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Lst>
          </a:blip>
          <a:srcRect r="53523"/>
          <a:stretch/>
        </p:blipFill>
        <p:spPr>
          <a:xfrm>
            <a:off x="6262255" y="2368408"/>
            <a:ext cx="5472545" cy="3924890"/>
          </a:xfrm>
          <a:prstGeom prst="rect">
            <a:avLst/>
          </a:prstGeom>
        </p:spPr>
      </p:pic>
      <p:sp>
        <p:nvSpPr>
          <p:cNvPr id="6" name="文字方塊 5">
            <a:extLst>
              <a:ext uri="{FF2B5EF4-FFF2-40B4-BE49-F238E27FC236}">
                <a16:creationId xmlns:a16="http://schemas.microsoft.com/office/drawing/2014/main" id="{D8447F31-A215-4128-B998-EDBE67DFD238}"/>
              </a:ext>
            </a:extLst>
          </p:cNvPr>
          <p:cNvSpPr txBox="1"/>
          <p:nvPr/>
        </p:nvSpPr>
        <p:spPr>
          <a:xfrm>
            <a:off x="9318171" y="6293298"/>
            <a:ext cx="1117600" cy="369332"/>
          </a:xfrm>
          <a:prstGeom prst="rect">
            <a:avLst/>
          </a:prstGeom>
          <a:noFill/>
        </p:spPr>
        <p:txBody>
          <a:bodyPr wrap="square" rtlCol="0">
            <a:spAutoFit/>
          </a:bodyPr>
          <a:lstStyle/>
          <a:p>
            <a:r>
              <a:rPr lang="zh-TW" altLang="en-US" b="1" dirty="0">
                <a:latin typeface="+mn-ea"/>
              </a:rPr>
              <a:t>協調度</a:t>
            </a:r>
          </a:p>
        </p:txBody>
      </p:sp>
    </p:spTree>
    <p:extLst>
      <p:ext uri="{BB962C8B-B14F-4D97-AF65-F5344CB8AC3E}">
        <p14:creationId xmlns:p14="http://schemas.microsoft.com/office/powerpoint/2010/main" val="591753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E644F6-4128-4A24-B1A5-8BFBF72DF689}"/>
              </a:ext>
            </a:extLst>
          </p:cNvPr>
          <p:cNvSpPr>
            <a:spLocks noGrp="1"/>
          </p:cNvSpPr>
          <p:nvPr>
            <p:ph type="title"/>
          </p:nvPr>
        </p:nvSpPr>
        <p:spPr/>
        <p:txBody>
          <a:bodyPr/>
          <a:lstStyle/>
          <a:p>
            <a:r>
              <a:rPr lang="en-US" altLang="zh-TW" dirty="0"/>
              <a:t>Eye-steering coordination</a:t>
            </a:r>
            <a:endParaRPr lang="zh-TW" altLang="en-US" dirty="0"/>
          </a:p>
        </p:txBody>
      </p:sp>
      <p:sp>
        <p:nvSpPr>
          <p:cNvPr id="3" name="內容版面配置區 2">
            <a:extLst>
              <a:ext uri="{FF2B5EF4-FFF2-40B4-BE49-F238E27FC236}">
                <a16:creationId xmlns:a16="http://schemas.microsoft.com/office/drawing/2014/main" id="{DFF1A652-3C99-4848-9B2E-E3171B33D813}"/>
              </a:ext>
            </a:extLst>
          </p:cNvPr>
          <p:cNvSpPr>
            <a:spLocks noGrp="1"/>
          </p:cNvSpPr>
          <p:nvPr>
            <p:ph idx="1"/>
          </p:nvPr>
        </p:nvSpPr>
        <p:spPr>
          <a:xfrm>
            <a:off x="581193" y="1803706"/>
            <a:ext cx="5035836" cy="5054294"/>
          </a:xfrm>
        </p:spPr>
        <p:txBody>
          <a:bodyPr anchor="t">
            <a:normAutofit/>
          </a:bodyPr>
          <a:lstStyle/>
          <a:p>
            <a:pPr algn="just">
              <a:lnSpc>
                <a:spcPct val="150000"/>
              </a:lnSpc>
            </a:pPr>
            <a:r>
              <a:rPr lang="zh-TW" altLang="en-US" sz="1800" dirty="0">
                <a:latin typeface="+mn-ea"/>
                <a:sym typeface="Wingdings" panose="05000000000000000000" pitchFamily="2" charset="2"/>
              </a:rPr>
              <a:t>時間提前量：在整個駕駛週期中眼球運動引導方向盤運動的時間間隔</a:t>
            </a:r>
            <a:endParaRPr lang="en-US" altLang="zh-TW" sz="1800" dirty="0">
              <a:latin typeface="+mn-ea"/>
              <a:sym typeface="Wingdings" panose="05000000000000000000" pitchFamily="2" charset="2"/>
            </a:endParaRPr>
          </a:p>
          <a:p>
            <a:pPr algn="just">
              <a:lnSpc>
                <a:spcPct val="150000"/>
              </a:lnSpc>
            </a:pPr>
            <a:r>
              <a:rPr lang="zh-TW" altLang="en-US" sz="1800" dirty="0">
                <a:latin typeface="+mn-ea"/>
                <a:sym typeface="Wingdings" panose="05000000000000000000" pitchFamily="2" charset="2"/>
              </a:rPr>
              <a:t>第一次和第二次駕駛任務之間，無顯著差異</a:t>
            </a:r>
            <a:r>
              <a:rPr lang="zh-TW" altLang="en-US" sz="1800" dirty="0">
                <a:latin typeface="+mn-ea"/>
              </a:rPr>
              <a:t>（</a:t>
            </a:r>
            <a:r>
              <a:rPr lang="en-US" altLang="zh-TW" sz="1800" dirty="0">
                <a:latin typeface="+mn-ea"/>
              </a:rPr>
              <a:t>p</a:t>
            </a:r>
            <a:r>
              <a:rPr lang="zh-TW" altLang="en-US" sz="1800" dirty="0">
                <a:latin typeface="+mn-ea"/>
              </a:rPr>
              <a:t>＞</a:t>
            </a:r>
            <a:r>
              <a:rPr lang="en-US" altLang="zh-TW" sz="1800" dirty="0">
                <a:latin typeface="+mn-ea"/>
              </a:rPr>
              <a:t>0.05</a:t>
            </a:r>
            <a:r>
              <a:rPr lang="zh-TW" altLang="en-US" sz="1800" dirty="0">
                <a:latin typeface="+mn-ea"/>
              </a:rPr>
              <a:t>）</a:t>
            </a:r>
            <a:endParaRPr lang="en-US" altLang="zh-TW" sz="1800" dirty="0">
              <a:latin typeface="+mn-ea"/>
              <a:sym typeface="Wingdings" panose="05000000000000000000" pitchFamily="2" charset="2"/>
            </a:endParaRPr>
          </a:p>
          <a:p>
            <a:pPr algn="just">
              <a:lnSpc>
                <a:spcPct val="150000"/>
              </a:lnSpc>
            </a:pPr>
            <a:r>
              <a:rPr lang="zh-TW" altLang="en-US" sz="1800" dirty="0">
                <a:latin typeface="+mn-ea"/>
                <a:sym typeface="Wingdings" panose="05000000000000000000" pitchFamily="2" charset="2"/>
              </a:rPr>
              <a:t>第一次駕駛任務，</a:t>
            </a:r>
            <a:r>
              <a:rPr lang="en-US" altLang="zh-TW" sz="1800" dirty="0">
                <a:latin typeface="+mn-ea"/>
                <a:sym typeface="Wingdings" panose="05000000000000000000" pitchFamily="2" charset="2"/>
              </a:rPr>
              <a:t>DPN</a:t>
            </a:r>
            <a:r>
              <a:rPr lang="zh-TW" altLang="en-US" sz="1800" dirty="0">
                <a:latin typeface="+mn-ea"/>
                <a:sym typeface="Wingdings" panose="05000000000000000000" pitchFamily="2" charset="2"/>
              </a:rPr>
              <a:t>組</a:t>
            </a:r>
            <a:r>
              <a:rPr lang="zh-TW" altLang="en-US" sz="1800" dirty="0">
                <a:latin typeface="+mn-ea"/>
              </a:rPr>
              <a:t>（</a:t>
            </a:r>
            <a:r>
              <a:rPr lang="en-US" altLang="zh-TW" sz="1800" dirty="0">
                <a:latin typeface="+mn-ea"/>
              </a:rPr>
              <a:t>0.44±0.7</a:t>
            </a:r>
            <a:r>
              <a:rPr lang="zh-TW" altLang="en-US" sz="1800" dirty="0">
                <a:latin typeface="+mn-ea"/>
              </a:rPr>
              <a:t>）</a:t>
            </a:r>
            <a:r>
              <a:rPr lang="zh-TW" altLang="en-US" sz="1800" dirty="0">
                <a:latin typeface="+mn-ea"/>
                <a:sym typeface="Wingdings" panose="05000000000000000000" pitchFamily="2" charset="2"/>
              </a:rPr>
              <a:t>的時間提前量較對照組</a:t>
            </a:r>
            <a:r>
              <a:rPr lang="zh-TW" altLang="en-US" sz="1800" dirty="0">
                <a:latin typeface="+mn-ea"/>
              </a:rPr>
              <a:t>（</a:t>
            </a:r>
            <a:r>
              <a:rPr lang="en-US" altLang="zh-TW" sz="1800" dirty="0">
                <a:latin typeface="+mn-ea"/>
              </a:rPr>
              <a:t>0.71±0.32</a:t>
            </a:r>
            <a:r>
              <a:rPr lang="zh-TW" altLang="en-US" sz="1800" dirty="0">
                <a:latin typeface="+mn-ea"/>
              </a:rPr>
              <a:t>）</a:t>
            </a:r>
            <a:r>
              <a:rPr lang="zh-TW" altLang="en-US" sz="1800" dirty="0">
                <a:latin typeface="+mn-ea"/>
                <a:sym typeface="Wingdings" panose="05000000000000000000" pitchFamily="2" charset="2"/>
              </a:rPr>
              <a:t>短</a:t>
            </a:r>
            <a:endParaRPr lang="en-US" altLang="zh-TW" sz="1800" dirty="0">
              <a:latin typeface="+mn-ea"/>
              <a:sym typeface="Wingdings" panose="05000000000000000000" pitchFamily="2" charset="2"/>
            </a:endParaRPr>
          </a:p>
          <a:p>
            <a:pPr algn="just">
              <a:lnSpc>
                <a:spcPct val="150000"/>
              </a:lnSpc>
            </a:pPr>
            <a:r>
              <a:rPr lang="zh-TW" altLang="en-US" sz="1800" dirty="0">
                <a:latin typeface="+mn-ea"/>
                <a:sym typeface="Wingdings" panose="05000000000000000000" pitchFamily="2" charset="2"/>
              </a:rPr>
              <a:t>第二次駕駛任務，</a:t>
            </a:r>
            <a:r>
              <a:rPr lang="en-US" altLang="zh-TW" sz="1800" dirty="0">
                <a:latin typeface="+mn-ea"/>
                <a:sym typeface="Wingdings" panose="05000000000000000000" pitchFamily="2" charset="2"/>
              </a:rPr>
              <a:t>DPN</a:t>
            </a:r>
            <a:r>
              <a:rPr lang="zh-TW" altLang="en-US" sz="1800" dirty="0">
                <a:latin typeface="+mn-ea"/>
                <a:sym typeface="Wingdings" panose="05000000000000000000" pitchFamily="2" charset="2"/>
              </a:rPr>
              <a:t>組</a:t>
            </a:r>
            <a:r>
              <a:rPr lang="zh-TW" altLang="en-US" sz="1800" dirty="0">
                <a:latin typeface="+mn-ea"/>
              </a:rPr>
              <a:t>（</a:t>
            </a:r>
            <a:r>
              <a:rPr lang="en-US" altLang="zh-TW" sz="1800" dirty="0">
                <a:latin typeface="+mn-ea"/>
              </a:rPr>
              <a:t>0.85±0.59</a:t>
            </a:r>
            <a:r>
              <a:rPr lang="zh-TW" altLang="en-US" sz="1800" dirty="0">
                <a:latin typeface="+mn-ea"/>
              </a:rPr>
              <a:t>）</a:t>
            </a:r>
            <a:r>
              <a:rPr lang="zh-TW" altLang="en-US" sz="1800" dirty="0">
                <a:latin typeface="+mn-ea"/>
                <a:sym typeface="Wingdings" panose="05000000000000000000" pitchFamily="2" charset="2"/>
              </a:rPr>
              <a:t>的時間堤前量增加了，而對照組</a:t>
            </a:r>
            <a:r>
              <a:rPr lang="zh-TW" altLang="en-US" sz="1800" dirty="0">
                <a:latin typeface="+mn-ea"/>
              </a:rPr>
              <a:t>（</a:t>
            </a:r>
            <a:r>
              <a:rPr lang="en-US" altLang="zh-TW" sz="1800" dirty="0">
                <a:latin typeface="+mn-ea"/>
              </a:rPr>
              <a:t>0.73±0.56</a:t>
            </a:r>
            <a:r>
              <a:rPr lang="zh-TW" altLang="en-US" sz="1800" dirty="0">
                <a:latin typeface="+mn-ea"/>
              </a:rPr>
              <a:t>）</a:t>
            </a:r>
            <a:r>
              <a:rPr lang="zh-TW" altLang="en-US" sz="1800" dirty="0">
                <a:latin typeface="+mn-ea"/>
                <a:sym typeface="Wingdings" panose="05000000000000000000" pitchFamily="2" charset="2"/>
              </a:rPr>
              <a:t>則保持與第一次駕駛任務的時間相似</a:t>
            </a:r>
            <a:endParaRPr lang="en-US" altLang="zh-TW" sz="1800" dirty="0">
              <a:latin typeface="+mn-ea"/>
              <a:sym typeface="Wingdings" panose="05000000000000000000" pitchFamily="2" charset="2"/>
            </a:endParaRPr>
          </a:p>
          <a:p>
            <a:pPr algn="just">
              <a:lnSpc>
                <a:spcPct val="150000"/>
              </a:lnSpc>
            </a:pPr>
            <a:r>
              <a:rPr lang="zh-TW" altLang="en-US" sz="1800" dirty="0">
                <a:latin typeface="+mn-ea"/>
                <a:sym typeface="Wingdings" panose="05000000000000000000" pitchFamily="2" charset="2"/>
              </a:rPr>
              <a:t>兩組之間無任何主要影響或交互作用</a:t>
            </a:r>
            <a:endParaRPr lang="zh-TW" altLang="en-US" sz="1800" dirty="0">
              <a:latin typeface="+mn-ea"/>
            </a:endParaRPr>
          </a:p>
        </p:txBody>
      </p:sp>
      <p:pic>
        <p:nvPicPr>
          <p:cNvPr id="5" name="圖片 4">
            <a:extLst>
              <a:ext uri="{FF2B5EF4-FFF2-40B4-BE49-F238E27FC236}">
                <a16:creationId xmlns:a16="http://schemas.microsoft.com/office/drawing/2014/main" id="{5DC0DA78-8800-4D38-A057-B1628220849D}"/>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Lst>
          </a:blip>
          <a:srcRect l="50803"/>
          <a:stretch/>
        </p:blipFill>
        <p:spPr>
          <a:xfrm>
            <a:off x="6096000" y="2420581"/>
            <a:ext cx="5638800" cy="3820543"/>
          </a:xfrm>
          <a:prstGeom prst="rect">
            <a:avLst/>
          </a:prstGeom>
        </p:spPr>
      </p:pic>
    </p:spTree>
    <p:extLst>
      <p:ext uri="{BB962C8B-B14F-4D97-AF65-F5344CB8AC3E}">
        <p14:creationId xmlns:p14="http://schemas.microsoft.com/office/powerpoint/2010/main" val="376266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43CF416-A4C1-45C6-AD36-07EC55901D07}"/>
              </a:ext>
            </a:extLst>
          </p:cNvPr>
          <p:cNvSpPr>
            <a:spLocks noGrp="1"/>
          </p:cNvSpPr>
          <p:nvPr>
            <p:ph type="title"/>
          </p:nvPr>
        </p:nvSpPr>
        <p:spPr/>
        <p:txBody>
          <a:bodyPr/>
          <a:lstStyle/>
          <a:p>
            <a:r>
              <a:rPr lang="en-US" altLang="zh-TW" dirty="0"/>
              <a:t>Steering wheel signal-Familiarization</a:t>
            </a:r>
            <a:endParaRPr lang="zh-TW" altLang="en-US" dirty="0"/>
          </a:p>
        </p:txBody>
      </p:sp>
      <p:sp>
        <p:nvSpPr>
          <p:cNvPr id="3" name="內容版面配置區 2">
            <a:extLst>
              <a:ext uri="{FF2B5EF4-FFF2-40B4-BE49-F238E27FC236}">
                <a16:creationId xmlns:a16="http://schemas.microsoft.com/office/drawing/2014/main" id="{CCEC5581-239D-4308-BEE8-AE8FCDDB5E1A}"/>
              </a:ext>
            </a:extLst>
          </p:cNvPr>
          <p:cNvSpPr>
            <a:spLocks noGrp="1"/>
          </p:cNvSpPr>
          <p:nvPr>
            <p:ph idx="1"/>
          </p:nvPr>
        </p:nvSpPr>
        <p:spPr/>
        <p:txBody>
          <a:bodyPr/>
          <a:lstStyle/>
          <a:p>
            <a:pPr algn="just">
              <a:lnSpc>
                <a:spcPct val="150000"/>
              </a:lnSpc>
            </a:pPr>
            <a:r>
              <a:rPr lang="zh-TW" altLang="en-US" dirty="0">
                <a:latin typeface="+mn-ea"/>
              </a:rPr>
              <a:t>前</a:t>
            </a:r>
            <a:r>
              <a:rPr lang="en-US" altLang="zh-TW" dirty="0">
                <a:latin typeface="+mn-ea"/>
              </a:rPr>
              <a:t>3</a:t>
            </a:r>
            <a:r>
              <a:rPr lang="zh-TW" altLang="en-US" dirty="0">
                <a:latin typeface="+mn-ea"/>
              </a:rPr>
              <a:t>分鐘：熟悉期間</a:t>
            </a:r>
            <a:endParaRPr lang="en-US" altLang="zh-TW" dirty="0">
              <a:latin typeface="+mn-ea"/>
            </a:endParaRPr>
          </a:p>
          <a:p>
            <a:pPr algn="just">
              <a:lnSpc>
                <a:spcPct val="150000"/>
              </a:lnSpc>
              <a:buClr>
                <a:srgbClr val="FF0000"/>
              </a:buClr>
            </a:pPr>
            <a:r>
              <a:rPr lang="zh-TW" altLang="en-US" dirty="0">
                <a:latin typeface="+mn-ea"/>
              </a:rPr>
              <a:t>第一次駕駛任務，</a:t>
            </a:r>
            <a:r>
              <a:rPr lang="en-US" altLang="zh-TW" dirty="0">
                <a:latin typeface="+mn-ea"/>
              </a:rPr>
              <a:t>DPN</a:t>
            </a:r>
            <a:r>
              <a:rPr lang="zh-TW" altLang="en-US" dirty="0">
                <a:latin typeface="+mn-ea"/>
              </a:rPr>
              <a:t>組的方向盤在－</a:t>
            </a:r>
            <a:r>
              <a:rPr lang="en-US" altLang="zh-TW" dirty="0">
                <a:latin typeface="+mn-ea"/>
              </a:rPr>
              <a:t>65°</a:t>
            </a:r>
            <a:r>
              <a:rPr lang="zh-TW" altLang="en-US" dirty="0">
                <a:latin typeface="+mn-ea"/>
              </a:rPr>
              <a:t>、－</a:t>
            </a:r>
            <a:r>
              <a:rPr lang="en-US" altLang="zh-TW" dirty="0">
                <a:latin typeface="+mn-ea"/>
              </a:rPr>
              <a:t>55°</a:t>
            </a:r>
            <a:r>
              <a:rPr lang="zh-TW" altLang="en-US" dirty="0">
                <a:latin typeface="+mn-ea"/>
              </a:rPr>
              <a:t>及－</a:t>
            </a:r>
            <a:r>
              <a:rPr lang="en-US" altLang="zh-TW" dirty="0">
                <a:latin typeface="+mn-ea"/>
              </a:rPr>
              <a:t>30°</a:t>
            </a:r>
            <a:r>
              <a:rPr lang="zh-TW" altLang="en-US" dirty="0">
                <a:latin typeface="+mn-ea"/>
              </a:rPr>
              <a:t>的地方與對照組的轉向模式不同 （</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sym typeface="Wingdings" panose="05000000000000000000" pitchFamily="2" charset="2"/>
            </a:endParaRPr>
          </a:p>
          <a:p>
            <a:pPr algn="just">
              <a:lnSpc>
                <a:spcPct val="150000"/>
              </a:lnSpc>
            </a:pPr>
            <a:r>
              <a:rPr lang="en-US" altLang="zh-TW" b="1" dirty="0">
                <a:latin typeface="+mn-ea"/>
                <a:sym typeface="Wingdings" panose="05000000000000000000" pitchFamily="2" charset="2"/>
              </a:rPr>
              <a:t>DPN</a:t>
            </a:r>
            <a:r>
              <a:rPr lang="zh-TW" altLang="en-US" b="1" dirty="0">
                <a:latin typeface="+mn-ea"/>
                <a:sym typeface="Wingdings" panose="05000000000000000000" pitchFamily="2" charset="2"/>
              </a:rPr>
              <a:t>組在方向盤轉向較大的時間較多，在較小的時間較少</a:t>
            </a:r>
            <a:endParaRPr lang="en-US" altLang="zh-TW" b="1" dirty="0">
              <a:latin typeface="+mn-ea"/>
              <a:sym typeface="Wingdings" panose="05000000000000000000" pitchFamily="2" charset="2"/>
            </a:endParaRPr>
          </a:p>
          <a:p>
            <a:pPr algn="just">
              <a:lnSpc>
                <a:spcPct val="150000"/>
              </a:lnSpc>
            </a:pPr>
            <a:r>
              <a:rPr lang="zh-TW" altLang="en-US" dirty="0">
                <a:latin typeface="+mn-ea"/>
                <a:sym typeface="Wingdings" panose="05000000000000000000" pitchFamily="2" charset="2"/>
              </a:rPr>
              <a:t>第二次駕駛任務，兩組間無顯著差異</a:t>
            </a:r>
            <a:r>
              <a:rPr lang="zh-TW" altLang="en-US" dirty="0">
                <a:latin typeface="+mn-ea"/>
              </a:rPr>
              <a:t>（</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pPr>
            <a:endParaRPr lang="en-US" altLang="zh-TW" dirty="0">
              <a:latin typeface="+mn-ea"/>
            </a:endParaRPr>
          </a:p>
        </p:txBody>
      </p:sp>
    </p:spTree>
    <p:extLst>
      <p:ext uri="{BB962C8B-B14F-4D97-AF65-F5344CB8AC3E}">
        <p14:creationId xmlns:p14="http://schemas.microsoft.com/office/powerpoint/2010/main" val="2108231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5D7C61-107C-47BC-8616-000740A45A71}"/>
              </a:ext>
            </a:extLst>
          </p:cNvPr>
          <p:cNvSpPr>
            <a:spLocks noGrp="1"/>
          </p:cNvSpPr>
          <p:nvPr>
            <p:ph type="title"/>
          </p:nvPr>
        </p:nvSpPr>
        <p:spPr/>
        <p:txBody>
          <a:bodyPr/>
          <a:lstStyle/>
          <a:p>
            <a:endParaRPr lang="zh-TW" altLang="en-US"/>
          </a:p>
        </p:txBody>
      </p:sp>
      <p:pic>
        <p:nvPicPr>
          <p:cNvPr id="7" name="內容版面配置區 6">
            <a:extLst>
              <a:ext uri="{FF2B5EF4-FFF2-40B4-BE49-F238E27FC236}">
                <a16:creationId xmlns:a16="http://schemas.microsoft.com/office/drawing/2014/main" id="{13CA2320-3FB6-468A-9BAB-514864EDF89D}"/>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3855" y="1"/>
            <a:ext cx="12482240" cy="6858000"/>
          </a:xfrm>
        </p:spPr>
      </p:pic>
      <p:cxnSp>
        <p:nvCxnSpPr>
          <p:cNvPr id="10" name="直線單箭頭接點 9">
            <a:extLst>
              <a:ext uri="{FF2B5EF4-FFF2-40B4-BE49-F238E27FC236}">
                <a16:creationId xmlns:a16="http://schemas.microsoft.com/office/drawing/2014/main" id="{324B2098-21BC-4E87-BC1D-0150D2441BAD}"/>
              </a:ext>
            </a:extLst>
          </p:cNvPr>
          <p:cNvCxnSpPr>
            <a:cxnSpLocks/>
          </p:cNvCxnSpPr>
          <p:nvPr/>
        </p:nvCxnSpPr>
        <p:spPr>
          <a:xfrm>
            <a:off x="1882066" y="2166151"/>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單箭頭接點 10">
            <a:extLst>
              <a:ext uri="{FF2B5EF4-FFF2-40B4-BE49-F238E27FC236}">
                <a16:creationId xmlns:a16="http://schemas.microsoft.com/office/drawing/2014/main" id="{A4B3560E-B70C-4747-AD84-92D28A035165}"/>
              </a:ext>
            </a:extLst>
          </p:cNvPr>
          <p:cNvCxnSpPr>
            <a:cxnSpLocks/>
          </p:cNvCxnSpPr>
          <p:nvPr/>
        </p:nvCxnSpPr>
        <p:spPr>
          <a:xfrm>
            <a:off x="5789720" y="2166151"/>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單箭頭接點 11">
            <a:extLst>
              <a:ext uri="{FF2B5EF4-FFF2-40B4-BE49-F238E27FC236}">
                <a16:creationId xmlns:a16="http://schemas.microsoft.com/office/drawing/2014/main" id="{0839DA16-7069-4398-B916-087DD9FDF87F}"/>
              </a:ext>
            </a:extLst>
          </p:cNvPr>
          <p:cNvCxnSpPr>
            <a:cxnSpLocks/>
          </p:cNvCxnSpPr>
          <p:nvPr/>
        </p:nvCxnSpPr>
        <p:spPr>
          <a:xfrm>
            <a:off x="1972323" y="2052221"/>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單箭頭接點 12">
            <a:extLst>
              <a:ext uri="{FF2B5EF4-FFF2-40B4-BE49-F238E27FC236}">
                <a16:creationId xmlns:a16="http://schemas.microsoft.com/office/drawing/2014/main" id="{BE976DDC-EA11-4308-A734-7E5D7572BBDA}"/>
              </a:ext>
            </a:extLst>
          </p:cNvPr>
          <p:cNvCxnSpPr>
            <a:cxnSpLocks/>
          </p:cNvCxnSpPr>
          <p:nvPr/>
        </p:nvCxnSpPr>
        <p:spPr>
          <a:xfrm>
            <a:off x="5897733" y="2157273"/>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單箭頭接點 13">
            <a:extLst>
              <a:ext uri="{FF2B5EF4-FFF2-40B4-BE49-F238E27FC236}">
                <a16:creationId xmlns:a16="http://schemas.microsoft.com/office/drawing/2014/main" id="{9E91D03C-ED05-4E3C-B7FC-6F21B0372475}"/>
              </a:ext>
            </a:extLst>
          </p:cNvPr>
          <p:cNvCxnSpPr>
            <a:cxnSpLocks/>
          </p:cNvCxnSpPr>
          <p:nvPr/>
        </p:nvCxnSpPr>
        <p:spPr>
          <a:xfrm>
            <a:off x="2231255" y="1305022"/>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單箭頭接點 14">
            <a:extLst>
              <a:ext uri="{FF2B5EF4-FFF2-40B4-BE49-F238E27FC236}">
                <a16:creationId xmlns:a16="http://schemas.microsoft.com/office/drawing/2014/main" id="{DEEC55DF-D661-43B2-AA02-916857EAA79C}"/>
              </a:ext>
            </a:extLst>
          </p:cNvPr>
          <p:cNvCxnSpPr>
            <a:cxnSpLocks/>
          </p:cNvCxnSpPr>
          <p:nvPr/>
        </p:nvCxnSpPr>
        <p:spPr>
          <a:xfrm>
            <a:off x="6134472" y="1201450"/>
            <a:ext cx="0" cy="7723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910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FFF4A4-04EA-43F5-BBE0-77816946F9FF}"/>
              </a:ext>
            </a:extLst>
          </p:cNvPr>
          <p:cNvSpPr>
            <a:spLocks noGrp="1"/>
          </p:cNvSpPr>
          <p:nvPr>
            <p:ph type="title"/>
          </p:nvPr>
        </p:nvSpPr>
        <p:spPr/>
        <p:txBody>
          <a:bodyPr/>
          <a:lstStyle/>
          <a:p>
            <a:r>
              <a:rPr lang="en-US" altLang="zh-TW" dirty="0"/>
              <a:t>Steering wheel signal-Loss of control events</a:t>
            </a:r>
            <a:endParaRPr lang="zh-TW" altLang="en-US" dirty="0"/>
          </a:p>
        </p:txBody>
      </p:sp>
      <p:sp>
        <p:nvSpPr>
          <p:cNvPr id="3" name="內容版面配置區 2">
            <a:extLst>
              <a:ext uri="{FF2B5EF4-FFF2-40B4-BE49-F238E27FC236}">
                <a16:creationId xmlns:a16="http://schemas.microsoft.com/office/drawing/2014/main" id="{4A3913A8-571E-4DF6-BF08-027A50755CBD}"/>
              </a:ext>
            </a:extLst>
          </p:cNvPr>
          <p:cNvSpPr>
            <a:spLocks noGrp="1"/>
          </p:cNvSpPr>
          <p:nvPr>
            <p:ph idx="1"/>
          </p:nvPr>
        </p:nvSpPr>
        <p:spPr/>
        <p:txBody>
          <a:bodyPr/>
          <a:lstStyle/>
          <a:p>
            <a:pPr algn="just">
              <a:lnSpc>
                <a:spcPct val="150000"/>
              </a:lnSpc>
            </a:pPr>
            <a:r>
              <a:rPr lang="zh-TW" altLang="en-US" dirty="0">
                <a:latin typeface="+mn-ea"/>
              </a:rPr>
              <a:t>第一次駕駛任務，只有</a:t>
            </a:r>
            <a:r>
              <a:rPr lang="en-US" altLang="zh-TW" dirty="0">
                <a:latin typeface="+mn-ea"/>
              </a:rPr>
              <a:t>27%</a:t>
            </a:r>
            <a:r>
              <a:rPr lang="zh-TW" altLang="en-US" dirty="0">
                <a:latin typeface="+mn-ea"/>
              </a:rPr>
              <a:t>的控制組參與者經歷了至少一次的失控事件，</a:t>
            </a:r>
            <a:r>
              <a:rPr lang="en-US" altLang="zh-TW" dirty="0">
                <a:latin typeface="+mn-ea"/>
              </a:rPr>
              <a:t>DPN</a:t>
            </a:r>
            <a:r>
              <a:rPr lang="zh-TW" altLang="en-US" dirty="0">
                <a:latin typeface="+mn-ea"/>
              </a:rPr>
              <a:t>組則有</a:t>
            </a:r>
            <a:r>
              <a:rPr lang="en-US" altLang="zh-TW" dirty="0">
                <a:latin typeface="+mn-ea"/>
              </a:rPr>
              <a:t>73%</a:t>
            </a:r>
          </a:p>
          <a:p>
            <a:pPr algn="just">
              <a:lnSpc>
                <a:spcPct val="150000"/>
              </a:lnSpc>
            </a:pPr>
            <a:r>
              <a:rPr lang="zh-TW" altLang="en-US" dirty="0">
                <a:latin typeface="+mn-ea"/>
              </a:rPr>
              <a:t>在急彎（髮夾彎）情況下，控制組失控的可能性為</a:t>
            </a:r>
            <a:r>
              <a:rPr lang="en-US" altLang="zh-TW" dirty="0">
                <a:latin typeface="+mn-ea"/>
              </a:rPr>
              <a:t>20%</a:t>
            </a:r>
            <a:r>
              <a:rPr lang="zh-TW" altLang="en-US" dirty="0">
                <a:latin typeface="+mn-ea"/>
              </a:rPr>
              <a:t>，</a:t>
            </a:r>
            <a:r>
              <a:rPr lang="en-US" altLang="zh-TW" dirty="0">
                <a:latin typeface="+mn-ea"/>
              </a:rPr>
              <a:t>DPN</a:t>
            </a:r>
            <a:r>
              <a:rPr lang="zh-TW" altLang="en-US" dirty="0">
                <a:latin typeface="+mn-ea"/>
              </a:rPr>
              <a:t>組則為</a:t>
            </a:r>
            <a:r>
              <a:rPr lang="en-US" altLang="zh-TW" dirty="0">
                <a:latin typeface="+mn-ea"/>
              </a:rPr>
              <a:t>30%</a:t>
            </a:r>
          </a:p>
          <a:p>
            <a:pPr algn="just">
              <a:lnSpc>
                <a:spcPct val="150000"/>
              </a:lnSpc>
            </a:pPr>
            <a:r>
              <a:rPr lang="zh-TW" altLang="en-US" dirty="0">
                <a:latin typeface="+mn-ea"/>
                <a:sym typeface="Wingdings" panose="05000000000000000000" pitchFamily="2" charset="2"/>
              </a:rPr>
              <a:t>在前</a:t>
            </a:r>
            <a:r>
              <a:rPr lang="en-US" altLang="zh-TW" dirty="0">
                <a:latin typeface="+mn-ea"/>
                <a:sym typeface="Wingdings" panose="05000000000000000000" pitchFamily="2" charset="2"/>
              </a:rPr>
              <a:t>3</a:t>
            </a:r>
            <a:r>
              <a:rPr lang="zh-TW" altLang="en-US" dirty="0">
                <a:latin typeface="+mn-ea"/>
                <a:sym typeface="Wingdings" panose="05000000000000000000" pitchFamily="2" charset="2"/>
              </a:rPr>
              <a:t>分鐘熟悉期間或其他路段時，控制組失控的可能性為</a:t>
            </a:r>
            <a:r>
              <a:rPr lang="en-US" altLang="zh-TW" dirty="0">
                <a:latin typeface="+mn-ea"/>
                <a:sym typeface="Wingdings" panose="05000000000000000000" pitchFamily="2" charset="2"/>
              </a:rPr>
              <a:t>40%</a:t>
            </a:r>
            <a:r>
              <a:rPr lang="zh-TW" altLang="en-US" dirty="0">
                <a:latin typeface="+mn-ea"/>
                <a:sym typeface="Wingdings" panose="05000000000000000000" pitchFamily="2" charset="2"/>
              </a:rPr>
              <a:t>，</a:t>
            </a: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組為</a:t>
            </a:r>
            <a:r>
              <a:rPr lang="en-US" altLang="zh-TW" dirty="0">
                <a:latin typeface="+mn-ea"/>
                <a:sym typeface="Wingdings" panose="05000000000000000000" pitchFamily="2" charset="2"/>
              </a:rPr>
              <a:t>33%</a:t>
            </a:r>
            <a:r>
              <a:rPr lang="zh-TW" altLang="en-US" dirty="0">
                <a:latin typeface="+mn-ea"/>
                <a:sym typeface="Wingdings" panose="05000000000000000000" pitchFamily="2" charset="2"/>
              </a:rPr>
              <a:t>，最高為</a:t>
            </a:r>
            <a:r>
              <a:rPr lang="en-US" altLang="zh-TW" dirty="0">
                <a:latin typeface="+mn-ea"/>
                <a:sym typeface="Wingdings" panose="05000000000000000000" pitchFamily="2" charset="2"/>
              </a:rPr>
              <a:t>37%</a:t>
            </a:r>
          </a:p>
          <a:p>
            <a:pPr algn="just">
              <a:lnSpc>
                <a:spcPct val="150000"/>
              </a:lnSpc>
            </a:pPr>
            <a:r>
              <a:rPr lang="zh-TW" altLang="en-US" dirty="0">
                <a:latin typeface="+mn-ea"/>
              </a:rPr>
              <a:t>在失控事件期間，兩組間的轉向模式（方向盤轉量不同所花費的時間）均與基線有顯著差異</a:t>
            </a:r>
          </a:p>
        </p:txBody>
      </p:sp>
      <p:graphicFrame>
        <p:nvGraphicFramePr>
          <p:cNvPr id="4" name="表格 3">
            <a:extLst>
              <a:ext uri="{FF2B5EF4-FFF2-40B4-BE49-F238E27FC236}">
                <a16:creationId xmlns:a16="http://schemas.microsoft.com/office/drawing/2014/main" id="{A38F93C9-4F33-47C8-84FA-E50E6D3159F6}"/>
              </a:ext>
            </a:extLst>
          </p:cNvPr>
          <p:cNvGraphicFramePr>
            <a:graphicFrameLocks noGrp="1"/>
          </p:cNvGraphicFramePr>
          <p:nvPr>
            <p:extLst>
              <p:ext uri="{D42A27DB-BD31-4B8C-83A1-F6EECF244321}">
                <p14:modId xmlns:p14="http://schemas.microsoft.com/office/powerpoint/2010/main" val="3366186713"/>
              </p:ext>
            </p:extLst>
          </p:nvPr>
        </p:nvGraphicFramePr>
        <p:xfrm>
          <a:off x="581192" y="4746280"/>
          <a:ext cx="11038327" cy="1112520"/>
        </p:xfrm>
        <a:graphic>
          <a:graphicData uri="http://schemas.openxmlformats.org/drawingml/2006/table">
            <a:tbl>
              <a:tblPr firstRow="1" bandRow="1">
                <a:tableStyleId>{5C22544A-7EE6-4342-B048-85BDC9FD1C3A}</a:tableStyleId>
              </a:tblPr>
              <a:tblGrid>
                <a:gridCol w="940117">
                  <a:extLst>
                    <a:ext uri="{9D8B030D-6E8A-4147-A177-3AD203B41FA5}">
                      <a16:colId xmlns:a16="http://schemas.microsoft.com/office/drawing/2014/main" val="2788193347"/>
                    </a:ext>
                  </a:extLst>
                </a:gridCol>
                <a:gridCol w="1611630">
                  <a:extLst>
                    <a:ext uri="{9D8B030D-6E8A-4147-A177-3AD203B41FA5}">
                      <a16:colId xmlns:a16="http://schemas.microsoft.com/office/drawing/2014/main" val="2453776060"/>
                    </a:ext>
                  </a:extLst>
                </a:gridCol>
                <a:gridCol w="1840230">
                  <a:extLst>
                    <a:ext uri="{9D8B030D-6E8A-4147-A177-3AD203B41FA5}">
                      <a16:colId xmlns:a16="http://schemas.microsoft.com/office/drawing/2014/main" val="944388407"/>
                    </a:ext>
                  </a:extLst>
                </a:gridCol>
                <a:gridCol w="1840230">
                  <a:extLst>
                    <a:ext uri="{9D8B030D-6E8A-4147-A177-3AD203B41FA5}">
                      <a16:colId xmlns:a16="http://schemas.microsoft.com/office/drawing/2014/main" val="2119351106"/>
                    </a:ext>
                  </a:extLst>
                </a:gridCol>
                <a:gridCol w="1127980">
                  <a:extLst>
                    <a:ext uri="{9D8B030D-6E8A-4147-A177-3AD203B41FA5}">
                      <a16:colId xmlns:a16="http://schemas.microsoft.com/office/drawing/2014/main" val="3946164107"/>
                    </a:ext>
                  </a:extLst>
                </a:gridCol>
                <a:gridCol w="703580">
                  <a:extLst>
                    <a:ext uri="{9D8B030D-6E8A-4147-A177-3AD203B41FA5}">
                      <a16:colId xmlns:a16="http://schemas.microsoft.com/office/drawing/2014/main" val="1318962728"/>
                    </a:ext>
                  </a:extLst>
                </a:gridCol>
                <a:gridCol w="1127980">
                  <a:extLst>
                    <a:ext uri="{9D8B030D-6E8A-4147-A177-3AD203B41FA5}">
                      <a16:colId xmlns:a16="http://schemas.microsoft.com/office/drawing/2014/main" val="1983950179"/>
                    </a:ext>
                  </a:extLst>
                </a:gridCol>
                <a:gridCol w="1846580">
                  <a:extLst>
                    <a:ext uri="{9D8B030D-6E8A-4147-A177-3AD203B41FA5}">
                      <a16:colId xmlns:a16="http://schemas.microsoft.com/office/drawing/2014/main" val="1809290328"/>
                    </a:ext>
                  </a:extLst>
                </a:gridCol>
              </a:tblGrid>
              <a:tr h="370840">
                <a:tc>
                  <a:txBody>
                    <a:bodyPr/>
                    <a:lstStyle/>
                    <a:p>
                      <a:pPr algn="ctr"/>
                      <a:r>
                        <a:rPr lang="zh-TW" altLang="en-US" dirty="0">
                          <a:solidFill>
                            <a:schemeClr val="tx1"/>
                          </a:solidFill>
                          <a:latin typeface="+mn-ea"/>
                          <a:ea typeface="+mn-ea"/>
                        </a:rPr>
                        <a:t>組別</a:t>
                      </a:r>
                    </a:p>
                  </a:txBody>
                  <a:tcPr/>
                </a:tc>
                <a:tc>
                  <a:txBody>
                    <a:bodyPr/>
                    <a:lstStyle/>
                    <a:p>
                      <a:pPr algn="ctr"/>
                      <a:r>
                        <a:rPr lang="zh-TW" altLang="en-US" dirty="0">
                          <a:solidFill>
                            <a:schemeClr val="tx1"/>
                          </a:solidFill>
                          <a:latin typeface="+mn-ea"/>
                          <a:ea typeface="+mn-ea"/>
                        </a:rPr>
                        <a:t>失控事件總數</a:t>
                      </a:r>
                    </a:p>
                  </a:txBody>
                  <a:tcPr/>
                </a:tc>
                <a:tc>
                  <a:txBody>
                    <a:bodyPr/>
                    <a:lstStyle/>
                    <a:p>
                      <a:pPr algn="ctr"/>
                      <a:r>
                        <a:rPr lang="zh-TW" altLang="en-US" dirty="0">
                          <a:solidFill>
                            <a:schemeClr val="tx1"/>
                          </a:solidFill>
                          <a:latin typeface="+mn-ea"/>
                          <a:ea typeface="+mn-ea"/>
                        </a:rPr>
                        <a:t>第一次駕駛任務</a:t>
                      </a:r>
                    </a:p>
                  </a:txBody>
                  <a:tcPr/>
                </a:tc>
                <a:tc>
                  <a:txBody>
                    <a:bodyPr/>
                    <a:lstStyle/>
                    <a:p>
                      <a:pPr algn="ctr"/>
                      <a:r>
                        <a:rPr lang="zh-TW" altLang="en-US" dirty="0">
                          <a:solidFill>
                            <a:schemeClr val="tx1"/>
                          </a:solidFill>
                          <a:latin typeface="+mn-ea"/>
                          <a:ea typeface="+mn-ea"/>
                        </a:rPr>
                        <a:t>第二次駕駛任務</a:t>
                      </a:r>
                    </a:p>
                  </a:txBody>
                  <a:tcPr/>
                </a:tc>
                <a:tc>
                  <a:txBody>
                    <a:bodyPr/>
                    <a:lstStyle/>
                    <a:p>
                      <a:pPr algn="ctr"/>
                      <a:r>
                        <a:rPr lang="zh-TW" altLang="en-US" dirty="0">
                          <a:solidFill>
                            <a:schemeClr val="tx1"/>
                          </a:solidFill>
                          <a:latin typeface="+mn-ea"/>
                          <a:ea typeface="+mn-ea"/>
                        </a:rPr>
                        <a:t>前</a:t>
                      </a:r>
                      <a:r>
                        <a:rPr lang="en-US" altLang="zh-TW" dirty="0">
                          <a:solidFill>
                            <a:schemeClr val="tx1"/>
                          </a:solidFill>
                          <a:latin typeface="+mn-ea"/>
                          <a:ea typeface="+mn-ea"/>
                        </a:rPr>
                        <a:t>3</a:t>
                      </a:r>
                      <a:r>
                        <a:rPr lang="zh-TW" altLang="en-US" dirty="0">
                          <a:solidFill>
                            <a:schemeClr val="tx1"/>
                          </a:solidFill>
                          <a:latin typeface="+mn-ea"/>
                          <a:ea typeface="+mn-ea"/>
                        </a:rPr>
                        <a:t>分鐘</a:t>
                      </a:r>
                    </a:p>
                  </a:txBody>
                  <a:tcPr/>
                </a:tc>
                <a:tc>
                  <a:txBody>
                    <a:bodyPr/>
                    <a:lstStyle/>
                    <a:p>
                      <a:pPr algn="ctr"/>
                      <a:r>
                        <a:rPr lang="zh-TW" altLang="en-US" dirty="0">
                          <a:solidFill>
                            <a:schemeClr val="tx1"/>
                          </a:solidFill>
                          <a:latin typeface="+mn-ea"/>
                          <a:ea typeface="+mn-ea"/>
                        </a:rPr>
                        <a:t>急彎</a:t>
                      </a:r>
                    </a:p>
                  </a:txBody>
                  <a:tcPr/>
                </a:tc>
                <a:tc>
                  <a:txBody>
                    <a:bodyPr/>
                    <a:lstStyle/>
                    <a:p>
                      <a:pPr algn="ctr"/>
                      <a:r>
                        <a:rPr lang="zh-TW" altLang="en-US" dirty="0">
                          <a:solidFill>
                            <a:schemeClr val="tx1"/>
                          </a:solidFill>
                          <a:latin typeface="+mn-ea"/>
                          <a:ea typeface="+mn-ea"/>
                        </a:rPr>
                        <a:t>其他路段</a:t>
                      </a:r>
                    </a:p>
                  </a:txBody>
                  <a:tcPr/>
                </a:tc>
                <a:tc>
                  <a:txBody>
                    <a:bodyPr/>
                    <a:lstStyle/>
                    <a:p>
                      <a:pPr algn="ctr"/>
                      <a:r>
                        <a:rPr lang="zh-TW" altLang="en-US" dirty="0">
                          <a:solidFill>
                            <a:schemeClr val="tx1"/>
                          </a:solidFill>
                          <a:latin typeface="+mn-ea"/>
                          <a:ea typeface="+mn-ea"/>
                        </a:rPr>
                        <a:t>參加人數百分比</a:t>
                      </a:r>
                    </a:p>
                  </a:txBody>
                  <a:tcPr/>
                </a:tc>
                <a:extLst>
                  <a:ext uri="{0D108BD9-81ED-4DB2-BD59-A6C34878D82A}">
                    <a16:rowId xmlns:a16="http://schemas.microsoft.com/office/drawing/2014/main" val="1380036922"/>
                  </a:ext>
                </a:extLst>
              </a:tr>
              <a:tr h="370840">
                <a:tc>
                  <a:txBody>
                    <a:bodyPr/>
                    <a:lstStyle/>
                    <a:p>
                      <a:pPr algn="ctr"/>
                      <a:r>
                        <a:rPr lang="zh-TW" altLang="en-US" b="1" dirty="0">
                          <a:solidFill>
                            <a:schemeClr val="tx1"/>
                          </a:solidFill>
                          <a:latin typeface="+mn-ea"/>
                          <a:ea typeface="+mn-ea"/>
                        </a:rPr>
                        <a:t>控制組</a:t>
                      </a:r>
                    </a:p>
                  </a:txBody>
                  <a:tcPr/>
                </a:tc>
                <a:tc>
                  <a:txBody>
                    <a:bodyPr/>
                    <a:lstStyle/>
                    <a:p>
                      <a:pPr algn="ctr"/>
                      <a:r>
                        <a:rPr lang="en-US" altLang="zh-TW" dirty="0">
                          <a:solidFill>
                            <a:schemeClr val="tx1"/>
                          </a:solidFill>
                          <a:latin typeface="+mn-ea"/>
                          <a:ea typeface="+mn-ea"/>
                        </a:rPr>
                        <a:t>5</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5</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0</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2</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1</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2</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27</a:t>
                      </a:r>
                      <a:r>
                        <a:rPr lang="zh-TW" altLang="en-US" dirty="0">
                          <a:solidFill>
                            <a:schemeClr val="tx1"/>
                          </a:solidFill>
                          <a:latin typeface="+mn-ea"/>
                          <a:ea typeface="+mn-ea"/>
                        </a:rPr>
                        <a:t> </a:t>
                      </a:r>
                      <a:r>
                        <a:rPr lang="en-US" altLang="zh-TW" dirty="0">
                          <a:solidFill>
                            <a:schemeClr val="tx1"/>
                          </a:solidFill>
                          <a:latin typeface="+mn-ea"/>
                          <a:ea typeface="+mn-ea"/>
                        </a:rPr>
                        <a:t>%</a:t>
                      </a:r>
                      <a:endParaRPr lang="zh-TW" altLang="en-US" dirty="0">
                        <a:solidFill>
                          <a:schemeClr val="tx1"/>
                        </a:solidFill>
                        <a:latin typeface="+mn-ea"/>
                        <a:ea typeface="+mn-ea"/>
                      </a:endParaRPr>
                    </a:p>
                  </a:txBody>
                  <a:tcPr/>
                </a:tc>
                <a:extLst>
                  <a:ext uri="{0D108BD9-81ED-4DB2-BD59-A6C34878D82A}">
                    <a16:rowId xmlns:a16="http://schemas.microsoft.com/office/drawing/2014/main" val="3590752095"/>
                  </a:ext>
                </a:extLst>
              </a:tr>
              <a:tr h="370840">
                <a:tc>
                  <a:txBody>
                    <a:bodyPr/>
                    <a:lstStyle/>
                    <a:p>
                      <a:pPr algn="ctr"/>
                      <a:r>
                        <a:rPr lang="en-US" altLang="zh-TW" b="1" dirty="0">
                          <a:solidFill>
                            <a:schemeClr val="tx1"/>
                          </a:solidFill>
                          <a:latin typeface="+mn-ea"/>
                          <a:ea typeface="+mn-ea"/>
                        </a:rPr>
                        <a:t>DPN</a:t>
                      </a:r>
                      <a:r>
                        <a:rPr lang="zh-TW" altLang="en-US" b="1" dirty="0">
                          <a:solidFill>
                            <a:schemeClr val="tx1"/>
                          </a:solidFill>
                          <a:latin typeface="+mn-ea"/>
                          <a:ea typeface="+mn-ea"/>
                        </a:rPr>
                        <a:t>組</a:t>
                      </a:r>
                    </a:p>
                  </a:txBody>
                  <a:tcPr/>
                </a:tc>
                <a:tc>
                  <a:txBody>
                    <a:bodyPr/>
                    <a:lstStyle/>
                    <a:p>
                      <a:pPr algn="ctr"/>
                      <a:r>
                        <a:rPr lang="en-US" altLang="zh-TW" dirty="0">
                          <a:solidFill>
                            <a:schemeClr val="tx1"/>
                          </a:solidFill>
                          <a:latin typeface="+mn-ea"/>
                          <a:ea typeface="+mn-ea"/>
                        </a:rPr>
                        <a:t>30</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20</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10</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10</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9</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11</a:t>
                      </a:r>
                      <a:endParaRPr lang="zh-TW" altLang="en-US" dirty="0">
                        <a:solidFill>
                          <a:schemeClr val="tx1"/>
                        </a:solidFill>
                        <a:latin typeface="+mn-ea"/>
                        <a:ea typeface="+mn-ea"/>
                      </a:endParaRPr>
                    </a:p>
                  </a:txBody>
                  <a:tcPr/>
                </a:tc>
                <a:tc>
                  <a:txBody>
                    <a:bodyPr/>
                    <a:lstStyle/>
                    <a:p>
                      <a:pPr algn="ctr"/>
                      <a:r>
                        <a:rPr lang="en-US" altLang="zh-TW" dirty="0">
                          <a:solidFill>
                            <a:schemeClr val="tx1"/>
                          </a:solidFill>
                          <a:latin typeface="+mn-ea"/>
                          <a:ea typeface="+mn-ea"/>
                        </a:rPr>
                        <a:t>73</a:t>
                      </a:r>
                      <a:r>
                        <a:rPr lang="zh-TW" altLang="en-US" dirty="0">
                          <a:solidFill>
                            <a:schemeClr val="tx1"/>
                          </a:solidFill>
                          <a:latin typeface="+mn-ea"/>
                          <a:ea typeface="+mn-ea"/>
                        </a:rPr>
                        <a:t> </a:t>
                      </a:r>
                      <a:r>
                        <a:rPr lang="en-US" altLang="zh-TW" dirty="0">
                          <a:solidFill>
                            <a:schemeClr val="tx1"/>
                          </a:solidFill>
                          <a:latin typeface="+mn-ea"/>
                          <a:ea typeface="+mn-ea"/>
                        </a:rPr>
                        <a:t>%</a:t>
                      </a:r>
                      <a:endParaRPr lang="zh-TW" altLang="en-US" dirty="0">
                        <a:solidFill>
                          <a:schemeClr val="tx1"/>
                        </a:solidFill>
                        <a:latin typeface="+mn-ea"/>
                        <a:ea typeface="+mn-ea"/>
                      </a:endParaRPr>
                    </a:p>
                  </a:txBody>
                  <a:tcPr/>
                </a:tc>
                <a:extLst>
                  <a:ext uri="{0D108BD9-81ED-4DB2-BD59-A6C34878D82A}">
                    <a16:rowId xmlns:a16="http://schemas.microsoft.com/office/drawing/2014/main" val="1669136757"/>
                  </a:ext>
                </a:extLst>
              </a:tr>
            </a:tbl>
          </a:graphicData>
        </a:graphic>
      </p:graphicFrame>
    </p:spTree>
    <p:extLst>
      <p:ext uri="{BB962C8B-B14F-4D97-AF65-F5344CB8AC3E}">
        <p14:creationId xmlns:p14="http://schemas.microsoft.com/office/powerpoint/2010/main" val="591449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A18A0B-C792-4E7C-99E1-1A0CFD467796}"/>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7722B315-F8AE-4CBE-8ED8-752436A9FD64}"/>
              </a:ext>
            </a:extLst>
          </p:cNvPr>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387927" y="-13855"/>
            <a:ext cx="11610808" cy="6888710"/>
          </a:xfrm>
        </p:spPr>
      </p:pic>
    </p:spTree>
    <p:extLst>
      <p:ext uri="{BB962C8B-B14F-4D97-AF65-F5344CB8AC3E}">
        <p14:creationId xmlns:p14="http://schemas.microsoft.com/office/powerpoint/2010/main" val="1602411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B5F1CB8-C36A-4B34-82CB-C376159CC78F}"/>
              </a:ext>
            </a:extLst>
          </p:cNvPr>
          <p:cNvSpPr>
            <a:spLocks noGrp="1"/>
          </p:cNvSpPr>
          <p:nvPr>
            <p:ph type="title"/>
          </p:nvPr>
        </p:nvSpPr>
        <p:spPr/>
        <p:txBody>
          <a:bodyPr/>
          <a:lstStyle/>
          <a:p>
            <a:r>
              <a:rPr lang="en-US" altLang="zh-TW" dirty="0"/>
              <a:t>Discussion</a:t>
            </a:r>
            <a:r>
              <a:rPr lang="zh-TW" altLang="en-US" dirty="0"/>
              <a:t> </a:t>
            </a:r>
            <a:r>
              <a:rPr lang="en-US" altLang="zh-TW" dirty="0"/>
              <a:t>and Conclusion</a:t>
            </a:r>
            <a:endParaRPr lang="zh-TW" altLang="en-US" dirty="0"/>
          </a:p>
        </p:txBody>
      </p:sp>
      <p:sp>
        <p:nvSpPr>
          <p:cNvPr id="3" name="內容版面配置區 2">
            <a:extLst>
              <a:ext uri="{FF2B5EF4-FFF2-40B4-BE49-F238E27FC236}">
                <a16:creationId xmlns:a16="http://schemas.microsoft.com/office/drawing/2014/main" id="{95014539-C3CA-4802-A22C-C685D09E84C9}"/>
              </a:ext>
            </a:extLst>
          </p:cNvPr>
          <p:cNvSpPr>
            <a:spLocks noGrp="1"/>
          </p:cNvSpPr>
          <p:nvPr>
            <p:ph idx="1"/>
          </p:nvPr>
        </p:nvSpPr>
        <p:spPr>
          <a:xfrm>
            <a:off x="581192" y="1803705"/>
            <a:ext cx="11029615" cy="4640637"/>
          </a:xfrm>
        </p:spPr>
        <p:txBody>
          <a:bodyPr>
            <a:normAutofit/>
          </a:bodyPr>
          <a:lstStyle/>
          <a:p>
            <a:pPr algn="just">
              <a:lnSpc>
                <a:spcPct val="150000"/>
              </a:lnSpc>
            </a:pPr>
            <a:r>
              <a:rPr lang="zh-TW" altLang="en-US" dirty="0">
                <a:latin typeface="+mn-ea"/>
              </a:rPr>
              <a:t>與對照組相比，</a:t>
            </a:r>
            <a:r>
              <a:rPr lang="en-US" altLang="zh-TW" dirty="0">
                <a:latin typeface="+mn-ea"/>
              </a:rPr>
              <a:t>DPN</a:t>
            </a:r>
            <a:r>
              <a:rPr lang="zh-TW" altLang="en-US" dirty="0">
                <a:latin typeface="+mn-ea"/>
              </a:rPr>
              <a:t>組對油門踏板的控制模式明顯不同，其較常在極高或極低位置之間切換</a:t>
            </a: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組下肢運動控制和下肢本體感受功能降低的生理證據</a:t>
            </a:r>
            <a:endParaRPr lang="en-US" altLang="zh-TW" dirty="0">
              <a:latin typeface="+mn-ea"/>
              <a:sym typeface="Wingdings" panose="05000000000000000000" pitchFamily="2" charset="2"/>
            </a:endParaRPr>
          </a:p>
          <a:p>
            <a:pPr algn="just">
              <a:lnSpc>
                <a:spcPct val="150000"/>
              </a:lnSpc>
            </a:pPr>
            <a:r>
              <a:rPr lang="zh-TW" altLang="en-US" dirty="0">
                <a:latin typeface="+mn-ea"/>
                <a:sym typeface="Wingdings" panose="05000000000000000000" pitchFamily="2" charset="2"/>
              </a:rPr>
              <a:t>與對照組相比，</a:t>
            </a: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組眼睛和方向盤運動之間的相關性明顯較低</a:t>
            </a:r>
            <a:r>
              <a:rPr lang="en-US" altLang="zh-TW" dirty="0">
                <a:latin typeface="+mn-ea"/>
                <a:sym typeface="Wingdings" panose="05000000000000000000" pitchFamily="2" charset="2"/>
              </a:rPr>
              <a:t></a:t>
            </a:r>
            <a:r>
              <a:rPr lang="zh-TW" altLang="en-US" dirty="0">
                <a:latin typeface="+mn-ea"/>
                <a:sym typeface="Wingdings" panose="05000000000000000000" pitchFamily="2" charset="2"/>
              </a:rPr>
              <a:t>糖尿病患者可能患有眼球震顫（</a:t>
            </a:r>
            <a:r>
              <a:rPr lang="en-US" altLang="zh-TW" dirty="0">
                <a:latin typeface="+mn-ea"/>
                <a:sym typeface="Wingdings" panose="05000000000000000000" pitchFamily="2" charset="2"/>
              </a:rPr>
              <a:t>nystagmus</a:t>
            </a:r>
            <a:r>
              <a:rPr lang="zh-TW" altLang="en-US" dirty="0">
                <a:latin typeface="+mn-ea"/>
                <a:sym typeface="Wingdings" panose="05000000000000000000" pitchFamily="2" charset="2"/>
              </a:rPr>
              <a:t>）減緩了眼球運動的速度（ </a:t>
            </a:r>
            <a:r>
              <a:rPr lang="en-US" altLang="zh-TW" dirty="0">
                <a:latin typeface="+mn-ea"/>
                <a:sym typeface="Wingdings" panose="05000000000000000000" pitchFamily="2" charset="2"/>
              </a:rPr>
              <a:t>Darlington</a:t>
            </a:r>
            <a:r>
              <a:rPr lang="zh-TW" altLang="en-US" dirty="0">
                <a:latin typeface="+mn-ea"/>
                <a:sym typeface="Wingdings" panose="05000000000000000000" pitchFamily="2" charset="2"/>
              </a:rPr>
              <a:t> </a:t>
            </a:r>
            <a:r>
              <a:rPr lang="en-US" altLang="zh-TW" dirty="0">
                <a:latin typeface="+mn-ea"/>
                <a:sym typeface="Wingdings" panose="05000000000000000000" pitchFamily="2" charset="2"/>
              </a:rPr>
              <a:t>et al.,2000</a:t>
            </a:r>
            <a:r>
              <a:rPr lang="zh-TW" altLang="en-US" dirty="0">
                <a:latin typeface="+mn-ea"/>
                <a:sym typeface="Wingdings" panose="05000000000000000000" pitchFamily="2" charset="2"/>
              </a:rPr>
              <a:t>）</a:t>
            </a:r>
            <a:endParaRPr lang="en-US" altLang="zh-TW" dirty="0">
              <a:latin typeface="+mn-ea"/>
              <a:sym typeface="Wingdings" panose="05000000000000000000" pitchFamily="2" charset="2"/>
            </a:endParaRPr>
          </a:p>
          <a:p>
            <a:pPr algn="just">
              <a:lnSpc>
                <a:spcPct val="150000"/>
              </a:lnSpc>
            </a:pP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組的整體行駛速度較慢</a:t>
            </a:r>
            <a:r>
              <a:rPr lang="en-US" altLang="zh-TW" dirty="0">
                <a:latin typeface="+mn-ea"/>
                <a:sym typeface="Wingdings" panose="05000000000000000000" pitchFamily="2" charset="2"/>
              </a:rPr>
              <a:t></a:t>
            </a:r>
            <a:r>
              <a:rPr lang="zh-TW" altLang="en-US" dirty="0">
                <a:latin typeface="+mn-ea"/>
                <a:sym typeface="Wingdings" panose="05000000000000000000" pitchFamily="2" charset="2"/>
              </a:rPr>
              <a:t>補償機制，減輕他們在控制車輛時遇到困難後的任何結果（</a:t>
            </a:r>
            <a:r>
              <a:rPr lang="en-US" altLang="zh-TW" dirty="0" err="1">
                <a:latin typeface="+mn-ea"/>
                <a:sym typeface="Wingdings" panose="05000000000000000000" pitchFamily="2" charset="2"/>
              </a:rPr>
              <a:t>Perazzolo</a:t>
            </a:r>
            <a:r>
              <a:rPr lang="en-US" altLang="zh-TW" dirty="0">
                <a:latin typeface="+mn-ea"/>
                <a:sym typeface="Wingdings" panose="05000000000000000000" pitchFamily="2" charset="2"/>
              </a:rPr>
              <a:t> et al., 2019</a:t>
            </a:r>
            <a:r>
              <a:rPr lang="zh-TW" altLang="en-US" dirty="0">
                <a:latin typeface="+mn-ea"/>
                <a:sym typeface="Wingdings" panose="05000000000000000000" pitchFamily="2" charset="2"/>
              </a:rPr>
              <a:t>）</a:t>
            </a:r>
            <a:endParaRPr lang="en-US" altLang="zh-TW" dirty="0">
              <a:latin typeface="+mn-ea"/>
              <a:sym typeface="Wingdings" panose="05000000000000000000" pitchFamily="2" charset="2"/>
            </a:endParaRPr>
          </a:p>
          <a:p>
            <a:pPr algn="just">
              <a:lnSpc>
                <a:spcPct val="150000"/>
              </a:lnSpc>
            </a:pPr>
            <a:r>
              <a:rPr lang="en-US" altLang="zh-TW" dirty="0">
                <a:latin typeface="+mn-ea"/>
                <a:sym typeface="Wingdings" panose="05000000000000000000" pitchFamily="2" charset="2"/>
              </a:rPr>
              <a:t>DPN</a:t>
            </a:r>
            <a:r>
              <a:rPr lang="zh-TW" altLang="en-US" dirty="0">
                <a:latin typeface="+mn-ea"/>
                <a:sym typeface="Wingdings" panose="05000000000000000000" pitchFamily="2" charset="2"/>
              </a:rPr>
              <a:t>組的時間提前量與失控事件呈反比</a:t>
            </a:r>
            <a:r>
              <a:rPr lang="en-US" altLang="zh-TW" dirty="0">
                <a:latin typeface="+mn-ea"/>
                <a:sym typeface="Wingdings" panose="05000000000000000000" pitchFamily="2" charset="2"/>
              </a:rPr>
              <a:t></a:t>
            </a:r>
            <a:r>
              <a:rPr lang="zh-TW" altLang="en-US" dirty="0">
                <a:latin typeface="+mn-ea"/>
                <a:sym typeface="Wingdings" panose="05000000000000000000" pitchFamily="2" charset="2"/>
              </a:rPr>
              <a:t>研究者認為時間提前量可以評估是否適合駕駛</a:t>
            </a:r>
            <a:endParaRPr lang="en-US" altLang="zh-TW" dirty="0">
              <a:latin typeface="+mn-ea"/>
              <a:sym typeface="Wingdings" panose="05000000000000000000" pitchFamily="2" charset="2"/>
            </a:endParaRPr>
          </a:p>
        </p:txBody>
      </p:sp>
      <p:sp>
        <p:nvSpPr>
          <p:cNvPr id="4" name="文字方塊 3">
            <a:extLst>
              <a:ext uri="{FF2B5EF4-FFF2-40B4-BE49-F238E27FC236}">
                <a16:creationId xmlns:a16="http://schemas.microsoft.com/office/drawing/2014/main" id="{4E414F2D-D135-4368-97FD-1A273A32F3DE}"/>
              </a:ext>
            </a:extLst>
          </p:cNvPr>
          <p:cNvSpPr txBox="1"/>
          <p:nvPr/>
        </p:nvSpPr>
        <p:spPr>
          <a:xfrm>
            <a:off x="2035627" y="5672307"/>
            <a:ext cx="8120744" cy="967073"/>
          </a:xfrm>
          <a:prstGeom prst="roundRect">
            <a:avLst/>
          </a:prstGeom>
          <a:solidFill>
            <a:schemeClr val="accent5">
              <a:lumMod val="40000"/>
              <a:lumOff val="60000"/>
            </a:schemeClr>
          </a:solidFill>
          <a:ln>
            <a:noFill/>
          </a:ln>
        </p:spPr>
        <p:txBody>
          <a:bodyPr wrap="square" rtlCol="0">
            <a:spAutoFit/>
          </a:bodyPr>
          <a:lstStyle/>
          <a:p>
            <a:pPr>
              <a:lnSpc>
                <a:spcPct val="150000"/>
              </a:lnSpc>
            </a:pPr>
            <a:r>
              <a:rPr lang="zh-TW" altLang="en-US" dirty="0"/>
              <a:t>實施針對個人行為干預措施，以幫助駕駛員更安全地駕駛更長的時間</a:t>
            </a:r>
            <a:endParaRPr lang="en-US" altLang="zh-TW" dirty="0"/>
          </a:p>
          <a:p>
            <a:pPr>
              <a:lnSpc>
                <a:spcPct val="150000"/>
              </a:lnSpc>
            </a:pPr>
            <a:r>
              <a:rPr lang="zh-TW" altLang="en-US" dirty="0"/>
              <a:t>創建自動駕駛員輔助系統，在關鍵時刻進行干預，以減少發生嚴重事故的風險</a:t>
            </a:r>
          </a:p>
        </p:txBody>
      </p:sp>
    </p:spTree>
    <p:extLst>
      <p:ext uri="{BB962C8B-B14F-4D97-AF65-F5344CB8AC3E}">
        <p14:creationId xmlns:p14="http://schemas.microsoft.com/office/powerpoint/2010/main" val="198201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D4CAC9A-1CA9-4904-BA4C-B83F0D21F784}"/>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082A2087-88D1-40A8-A867-F7AF03B61B6E}"/>
              </a:ext>
            </a:extLst>
          </p:cNvPr>
          <p:cNvSpPr>
            <a:spLocks noGrp="1"/>
          </p:cNvSpPr>
          <p:nvPr>
            <p:ph idx="1"/>
          </p:nvPr>
        </p:nvSpPr>
        <p:spPr>
          <a:xfrm>
            <a:off x="581192" y="1803706"/>
            <a:ext cx="11029615" cy="5054294"/>
          </a:xfrm>
        </p:spPr>
        <p:txBody>
          <a:bodyPr>
            <a:normAutofit/>
          </a:bodyPr>
          <a:lstStyle/>
          <a:p>
            <a:pPr algn="just">
              <a:lnSpc>
                <a:spcPct val="150000"/>
              </a:lnSpc>
            </a:pPr>
            <a:r>
              <a:rPr lang="zh-TW" altLang="en-US" dirty="0">
                <a:latin typeface="+mn-ea"/>
              </a:rPr>
              <a:t>國際糖尿病聯合會估計，</a:t>
            </a:r>
            <a:r>
              <a:rPr lang="en-US" altLang="zh-TW" dirty="0">
                <a:latin typeface="+mn-ea"/>
              </a:rPr>
              <a:t>2017</a:t>
            </a:r>
            <a:r>
              <a:rPr lang="zh-TW" altLang="en-US" dirty="0">
                <a:latin typeface="+mn-ea"/>
              </a:rPr>
              <a:t>年全球有</a:t>
            </a:r>
            <a:r>
              <a:rPr lang="en-US" altLang="zh-TW" dirty="0">
                <a:latin typeface="+mn-ea"/>
              </a:rPr>
              <a:t>4.51</a:t>
            </a:r>
            <a:r>
              <a:rPr lang="zh-TW" altLang="en-US" dirty="0">
                <a:latin typeface="+mn-ea"/>
              </a:rPr>
              <a:t>億糖尿病患者，預計</a:t>
            </a:r>
            <a:r>
              <a:rPr lang="en-US" altLang="zh-TW" dirty="0">
                <a:latin typeface="+mn-ea"/>
              </a:rPr>
              <a:t>2045</a:t>
            </a:r>
            <a:r>
              <a:rPr lang="zh-TW" altLang="en-US" dirty="0">
                <a:latin typeface="+mn-ea"/>
              </a:rPr>
              <a:t>年時將增加到</a:t>
            </a:r>
            <a:r>
              <a:rPr lang="en-US" altLang="zh-TW" dirty="0">
                <a:latin typeface="+mn-ea"/>
              </a:rPr>
              <a:t>6.93</a:t>
            </a:r>
            <a:r>
              <a:rPr lang="zh-TW" altLang="en-US" dirty="0">
                <a:latin typeface="+mn-ea"/>
              </a:rPr>
              <a:t>億</a:t>
            </a:r>
            <a:endParaRPr lang="en-US" altLang="zh-TW" dirty="0">
              <a:latin typeface="+mn-ea"/>
            </a:endParaRPr>
          </a:p>
          <a:p>
            <a:pPr algn="just">
              <a:lnSpc>
                <a:spcPct val="150000"/>
              </a:lnSpc>
            </a:pPr>
            <a:r>
              <a:rPr lang="zh-TW" altLang="en-US" dirty="0">
                <a:latin typeface="+mn-ea"/>
              </a:rPr>
              <a:t>糖尿病導致多種併發症，可能會使得駕駛績效下降（</a:t>
            </a:r>
            <a:r>
              <a:rPr lang="en-US" altLang="zh-TW" dirty="0">
                <a:latin typeface="+mn-ea"/>
              </a:rPr>
              <a:t>Inkster &amp; </a:t>
            </a:r>
            <a:r>
              <a:rPr lang="en-US" altLang="zh-TW" dirty="0" err="1">
                <a:latin typeface="+mn-ea"/>
              </a:rPr>
              <a:t>Frier</a:t>
            </a:r>
            <a:r>
              <a:rPr lang="en-US" altLang="zh-TW" dirty="0">
                <a:latin typeface="+mn-ea"/>
              </a:rPr>
              <a:t>, 2013; Seeger &amp;</a:t>
            </a:r>
            <a:r>
              <a:rPr lang="zh-TW" altLang="en-US" dirty="0">
                <a:latin typeface="+mn-ea"/>
              </a:rPr>
              <a:t> </a:t>
            </a:r>
            <a:r>
              <a:rPr lang="en-US" altLang="zh-TW" dirty="0">
                <a:latin typeface="+mn-ea"/>
              </a:rPr>
              <a:t>Lehmann, 2011</a:t>
            </a:r>
            <a:r>
              <a:rPr lang="zh-TW" altLang="en-US" dirty="0">
                <a:latin typeface="+mn-ea"/>
                <a:sym typeface="Wingdings" panose="05000000000000000000" pitchFamily="2" charset="2"/>
              </a:rPr>
              <a:t>）</a:t>
            </a:r>
            <a:endParaRPr lang="en-US" altLang="zh-TW" dirty="0">
              <a:latin typeface="+mn-ea"/>
            </a:endParaRPr>
          </a:p>
          <a:p>
            <a:pPr marL="457200" indent="-457200" algn="just">
              <a:lnSpc>
                <a:spcPct val="150000"/>
              </a:lnSpc>
              <a:buFont typeface="+mj-lt"/>
              <a:buAutoNum type="arabicPeriod"/>
            </a:pPr>
            <a:r>
              <a:rPr lang="zh-TW" altLang="en-US" dirty="0">
                <a:latin typeface="+mn-ea"/>
              </a:rPr>
              <a:t>低血糖症狀已被認為是造成事故的重要風險因素之一（</a:t>
            </a:r>
            <a:r>
              <a:rPr lang="en-US" altLang="zh-TW" dirty="0">
                <a:latin typeface="+mn-ea"/>
              </a:rPr>
              <a:t>Cox et al., 2006</a:t>
            </a:r>
            <a:r>
              <a:rPr lang="zh-TW" altLang="en-US" dirty="0">
                <a:latin typeface="+mn-ea"/>
                <a:sym typeface="Wingdings" panose="05000000000000000000" pitchFamily="2" charset="2"/>
              </a:rPr>
              <a:t>）</a:t>
            </a:r>
            <a:endParaRPr lang="en-US" altLang="zh-TW" dirty="0">
              <a:latin typeface="+mn-ea"/>
            </a:endParaRPr>
          </a:p>
          <a:p>
            <a:pPr marL="457200" indent="-457200" algn="just">
              <a:lnSpc>
                <a:spcPct val="150000"/>
              </a:lnSpc>
              <a:buFont typeface="+mj-lt"/>
              <a:buAutoNum type="arabicPeriod"/>
            </a:pPr>
            <a:r>
              <a:rPr lang="zh-TW" altLang="en-US" dirty="0">
                <a:latin typeface="+mn-ea"/>
              </a:rPr>
              <a:t>糖尿病性視網膜病變會導致視力受損，以至於無法控制車輛</a:t>
            </a:r>
            <a:endParaRPr lang="en-US" altLang="zh-TW" dirty="0">
              <a:latin typeface="+mn-ea"/>
            </a:endParaRPr>
          </a:p>
          <a:p>
            <a:pPr marL="457200" indent="-457200" algn="just">
              <a:lnSpc>
                <a:spcPct val="150000"/>
              </a:lnSpc>
              <a:buFont typeface="+mj-lt"/>
              <a:buAutoNum type="arabicPeriod"/>
            </a:pPr>
            <a:r>
              <a:rPr lang="zh-TW" altLang="en-US" dirty="0">
                <a:latin typeface="+mn-ea"/>
              </a:rPr>
              <a:t>糖尿病周邊神經病變，神經損傷、足部感覺喪失，影響患者在駕駛時踩踏板的能力（</a:t>
            </a:r>
            <a:r>
              <a:rPr lang="en-US" altLang="zh-TW" dirty="0">
                <a:latin typeface="+mn-ea"/>
              </a:rPr>
              <a:t>Inkster &amp; </a:t>
            </a:r>
            <a:r>
              <a:rPr lang="en-US" altLang="zh-TW" dirty="0" err="1">
                <a:latin typeface="+mn-ea"/>
              </a:rPr>
              <a:t>Frier</a:t>
            </a:r>
            <a:r>
              <a:rPr lang="en-US" altLang="zh-TW" dirty="0">
                <a:latin typeface="+mn-ea"/>
              </a:rPr>
              <a:t>, 2013</a:t>
            </a:r>
            <a:r>
              <a:rPr lang="zh-TW" altLang="en-US" dirty="0">
                <a:latin typeface="+mn-ea"/>
                <a:sym typeface="Wingdings" panose="05000000000000000000" pitchFamily="2" charset="2"/>
              </a:rPr>
              <a:t>）</a:t>
            </a:r>
            <a:endParaRPr lang="zh-TW" altLang="en-US" dirty="0">
              <a:latin typeface="+mn-ea"/>
            </a:endParaRPr>
          </a:p>
        </p:txBody>
      </p:sp>
    </p:spTree>
    <p:extLst>
      <p:ext uri="{BB962C8B-B14F-4D97-AF65-F5344CB8AC3E}">
        <p14:creationId xmlns:p14="http://schemas.microsoft.com/office/powerpoint/2010/main" val="2076378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9A1FA3-FCC8-4220-880A-5D91E24C31A4}"/>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0BBDE7B9-2BA9-4F42-8B03-1D757A2162BD}"/>
              </a:ext>
            </a:extLst>
          </p:cNvPr>
          <p:cNvSpPr>
            <a:spLocks noGrp="1"/>
          </p:cNvSpPr>
          <p:nvPr>
            <p:ph idx="1"/>
          </p:nvPr>
        </p:nvSpPr>
        <p:spPr/>
        <p:txBody>
          <a:bodyPr/>
          <a:lstStyle/>
          <a:p>
            <a:pPr algn="just">
              <a:lnSpc>
                <a:spcPct val="150000"/>
              </a:lnSpc>
            </a:pPr>
            <a:r>
              <a:rPr lang="zh-TW" altLang="en-US" dirty="0">
                <a:latin typeface="+mn-ea"/>
              </a:rPr>
              <a:t>糖尿病性周邊神經病變會導致不可逆的神經損傷（</a:t>
            </a:r>
            <a:r>
              <a:rPr lang="de-DE" altLang="zh-TW" dirty="0">
                <a:latin typeface="+mn-ea"/>
              </a:rPr>
              <a:t>Mendez, 2002; Schaumburg &amp; Spencer, 1979</a:t>
            </a:r>
            <a:r>
              <a:rPr lang="zh-TW" altLang="en-US" dirty="0">
                <a:latin typeface="+mn-ea"/>
                <a:sym typeface="Wingdings" panose="05000000000000000000" pitchFamily="2" charset="2"/>
              </a:rPr>
              <a:t>）</a:t>
            </a:r>
            <a:r>
              <a:rPr lang="zh-TW" altLang="en-US" dirty="0">
                <a:latin typeface="+mn-ea"/>
              </a:rPr>
              <a:t>，其感覺纖維和運動纖維會逐漸喪失，導致神經敏感性、本體感受、肌肉強度降低（</a:t>
            </a:r>
            <a:r>
              <a:rPr lang="da-DK" altLang="zh-TW" dirty="0">
                <a:latin typeface="+mn-ea"/>
              </a:rPr>
              <a:t>Andreassen</a:t>
            </a:r>
            <a:r>
              <a:rPr lang="zh-TW" altLang="en-US" dirty="0">
                <a:latin typeface="+mn-ea"/>
              </a:rPr>
              <a:t> </a:t>
            </a:r>
            <a:r>
              <a:rPr lang="en-US" altLang="zh-TW" dirty="0">
                <a:latin typeface="+mn-ea"/>
              </a:rPr>
              <a:t>et al</a:t>
            </a:r>
            <a:r>
              <a:rPr lang="da-DK" altLang="zh-TW" dirty="0">
                <a:latin typeface="+mn-ea"/>
              </a:rPr>
              <a:t>, 2009; Chiles et al., 2014; Sénéchal et al., 2015; Shun</a:t>
            </a:r>
            <a:r>
              <a:rPr lang="zh-TW" altLang="en-US" dirty="0">
                <a:latin typeface="+mn-ea"/>
              </a:rPr>
              <a:t> </a:t>
            </a:r>
            <a:r>
              <a:rPr lang="da-DK" altLang="zh-TW" dirty="0">
                <a:latin typeface="+mn-ea"/>
              </a:rPr>
              <a:t>et al., 2004; Simoneau</a:t>
            </a:r>
            <a:r>
              <a:rPr lang="zh-TW" altLang="en-US" dirty="0">
                <a:latin typeface="+mn-ea"/>
              </a:rPr>
              <a:t> </a:t>
            </a:r>
            <a:r>
              <a:rPr lang="en-US" altLang="zh-TW" dirty="0">
                <a:latin typeface="+mn-ea"/>
              </a:rPr>
              <a:t>et al</a:t>
            </a:r>
            <a:r>
              <a:rPr lang="da-DK" altLang="zh-TW" dirty="0">
                <a:latin typeface="+mn-ea"/>
              </a:rPr>
              <a:t>, 1995; Vaz et al., 2013</a:t>
            </a:r>
            <a:r>
              <a:rPr lang="zh-TW" altLang="en-US" dirty="0">
                <a:latin typeface="+mn-ea"/>
                <a:sym typeface="Wingdings" panose="05000000000000000000" pitchFamily="2" charset="2"/>
              </a:rPr>
              <a:t>）</a:t>
            </a:r>
            <a:endParaRPr lang="da-DK" altLang="zh-TW" dirty="0">
              <a:latin typeface="+mn-ea"/>
            </a:endParaRPr>
          </a:p>
          <a:p>
            <a:pPr algn="just">
              <a:lnSpc>
                <a:spcPct val="150000"/>
              </a:lnSpc>
            </a:pPr>
            <a:r>
              <a:rPr lang="da-DK" altLang="zh-TW" dirty="0">
                <a:latin typeface="+mn-ea"/>
              </a:rPr>
              <a:t>DPN</a:t>
            </a:r>
            <a:r>
              <a:rPr lang="zh-TW" altLang="en-US" dirty="0">
                <a:latin typeface="+mn-ea"/>
              </a:rPr>
              <a:t>的皮分合本體感受喪失以及運動功能障礙會從腳開始，逐漸影響下肢並接近末端（</a:t>
            </a:r>
            <a:r>
              <a:rPr lang="en-US" altLang="zh-TW" dirty="0">
                <a:latin typeface="+mn-ea"/>
              </a:rPr>
              <a:t>King, 2001; Said, 2007</a:t>
            </a:r>
            <a:r>
              <a:rPr lang="zh-TW" altLang="en-US" dirty="0">
                <a:latin typeface="+mn-ea"/>
                <a:sym typeface="Wingdings" panose="05000000000000000000" pitchFamily="2" charset="2"/>
              </a:rPr>
              <a:t>）</a:t>
            </a:r>
            <a:endParaRPr lang="en-US" altLang="zh-TW" dirty="0">
              <a:latin typeface="+mn-ea"/>
            </a:endParaRPr>
          </a:p>
          <a:p>
            <a:pPr algn="just">
              <a:lnSpc>
                <a:spcPct val="150000"/>
              </a:lnSpc>
              <a:buClr>
                <a:schemeClr val="bg1"/>
              </a:buClr>
            </a:pPr>
            <a:r>
              <a:rPr lang="en-US" altLang="zh-TW" b="1" dirty="0">
                <a:latin typeface="+mn-ea"/>
                <a:sym typeface="Wingdings" panose="05000000000000000000" pitchFamily="2" charset="2"/>
              </a:rPr>
              <a:t></a:t>
            </a:r>
            <a:r>
              <a:rPr lang="zh-TW" altLang="en-US" b="1" dirty="0">
                <a:latin typeface="+mn-ea"/>
                <a:sym typeface="Wingdings" panose="05000000000000000000" pitchFamily="2" charset="2"/>
              </a:rPr>
              <a:t>踏板控制</a:t>
            </a:r>
            <a:endParaRPr lang="en-US" altLang="zh-TW" b="1" dirty="0">
              <a:latin typeface="+mn-ea"/>
            </a:endParaRPr>
          </a:p>
        </p:txBody>
      </p:sp>
    </p:spTree>
    <p:extLst>
      <p:ext uri="{BB962C8B-B14F-4D97-AF65-F5344CB8AC3E}">
        <p14:creationId xmlns:p14="http://schemas.microsoft.com/office/powerpoint/2010/main" val="3730547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52CF81-FA00-4065-B8C2-432697B58AF5}"/>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8FCC3F58-CBB7-4E04-854F-67FDB47386C0}"/>
              </a:ext>
            </a:extLst>
          </p:cNvPr>
          <p:cNvSpPr>
            <a:spLocks noGrp="1"/>
          </p:cNvSpPr>
          <p:nvPr>
            <p:ph idx="1"/>
          </p:nvPr>
        </p:nvSpPr>
        <p:spPr>
          <a:xfrm>
            <a:off x="581192" y="1803706"/>
            <a:ext cx="11029615" cy="4055094"/>
          </a:xfrm>
        </p:spPr>
        <p:txBody>
          <a:bodyPr>
            <a:normAutofit/>
          </a:bodyPr>
          <a:lstStyle/>
          <a:p>
            <a:pPr algn="just">
              <a:lnSpc>
                <a:spcPct val="150000"/>
              </a:lnSpc>
            </a:pPr>
            <a:r>
              <a:rPr lang="zh-TW" altLang="en-US" dirty="0">
                <a:latin typeface="+mn-ea"/>
              </a:rPr>
              <a:t>美國糖尿病協會（</a:t>
            </a:r>
            <a:r>
              <a:rPr lang="en-US" altLang="zh-TW" dirty="0">
                <a:latin typeface="+mn-ea"/>
              </a:rPr>
              <a:t>2013</a:t>
            </a:r>
            <a:r>
              <a:rPr lang="zh-TW" altLang="en-US" dirty="0">
                <a:latin typeface="+mn-ea"/>
                <a:sym typeface="Wingdings" panose="05000000000000000000" pitchFamily="2" charset="2"/>
              </a:rPr>
              <a:t>）</a:t>
            </a:r>
            <a:r>
              <a:rPr lang="zh-TW" altLang="en-US" dirty="0">
                <a:latin typeface="+mn-ea"/>
              </a:rPr>
              <a:t>表示，與健康者相比，</a:t>
            </a:r>
            <a:r>
              <a:rPr lang="en-US" altLang="zh-TW" dirty="0">
                <a:latin typeface="+mn-ea"/>
              </a:rPr>
              <a:t>DPN</a:t>
            </a:r>
            <a:r>
              <a:rPr lang="zh-TW" altLang="en-US" dirty="0">
                <a:latin typeface="+mn-ea"/>
              </a:rPr>
              <a:t>患者的剎車反應時間較長</a:t>
            </a:r>
            <a:endParaRPr lang="en-US" altLang="zh-TW" dirty="0">
              <a:latin typeface="+mn-ea"/>
            </a:endParaRPr>
          </a:p>
          <a:p>
            <a:pPr algn="just">
              <a:lnSpc>
                <a:spcPct val="150000"/>
              </a:lnSpc>
            </a:pPr>
            <a:r>
              <a:rPr lang="zh-TW" altLang="en-US" b="1" dirty="0">
                <a:latin typeface="+mn-ea"/>
              </a:rPr>
              <a:t>眼睛和方向盤運動之間的協調程度</a:t>
            </a:r>
            <a:r>
              <a:rPr lang="zh-TW" altLang="en-US" dirty="0">
                <a:latin typeface="+mn-ea"/>
              </a:rPr>
              <a:t>，與駕駛績效有很大的關係（</a:t>
            </a:r>
            <a:r>
              <a:rPr lang="en-US" altLang="zh-TW" dirty="0">
                <a:latin typeface="+mn-ea"/>
              </a:rPr>
              <a:t>Marple-Horvat et al., 2005</a:t>
            </a:r>
            <a:r>
              <a:rPr lang="zh-TW" altLang="en-US" dirty="0">
                <a:latin typeface="+mn-ea"/>
                <a:sym typeface="Wingdings" panose="05000000000000000000" pitchFamily="2" charset="2"/>
              </a:rPr>
              <a:t>）</a:t>
            </a:r>
            <a:r>
              <a:rPr lang="zh-TW" altLang="en-US" dirty="0">
                <a:latin typeface="+mn-ea"/>
              </a:rPr>
              <a:t>，而協調不佳則與撞車事故有關（</a:t>
            </a:r>
            <a:r>
              <a:rPr lang="en-US" altLang="zh-TW" dirty="0">
                <a:latin typeface="+mn-ea"/>
              </a:rPr>
              <a:t>Marple-Horvat et al.,</a:t>
            </a:r>
            <a:r>
              <a:rPr lang="zh-TW" altLang="en-US" dirty="0">
                <a:latin typeface="+mn-ea"/>
              </a:rPr>
              <a:t> </a:t>
            </a:r>
            <a:r>
              <a:rPr lang="en-US" altLang="zh-TW" dirty="0">
                <a:latin typeface="+mn-ea"/>
              </a:rPr>
              <a:t>2008</a:t>
            </a:r>
            <a:r>
              <a:rPr lang="zh-TW" altLang="en-US" dirty="0">
                <a:latin typeface="+mn-ea"/>
                <a:sym typeface="Wingdings" panose="05000000000000000000" pitchFamily="2" charset="2"/>
              </a:rPr>
              <a:t>）</a:t>
            </a:r>
            <a:endParaRPr lang="en-US" altLang="zh-TW" dirty="0">
              <a:latin typeface="+mn-ea"/>
            </a:endParaRPr>
          </a:p>
          <a:p>
            <a:pPr algn="just">
              <a:lnSpc>
                <a:spcPct val="150000"/>
              </a:lnSpc>
            </a:pPr>
            <a:r>
              <a:rPr lang="zh-TW" altLang="en-US" dirty="0">
                <a:latin typeface="+mn-ea"/>
              </a:rPr>
              <a:t>目前為止有關糖尿病患者駕駛的文獻集中於在駕駛過程中發生低血糖事件的風險以及相關的撞車事故發生率，其中在 </a:t>
            </a:r>
            <a:r>
              <a:rPr lang="en-US" altLang="zh-TW" dirty="0" err="1">
                <a:latin typeface="+mn-ea"/>
              </a:rPr>
              <a:t>Perazzolo</a:t>
            </a:r>
            <a:r>
              <a:rPr lang="zh-TW" altLang="en-US" dirty="0">
                <a:latin typeface="+mn-ea"/>
              </a:rPr>
              <a:t>（</a:t>
            </a:r>
            <a:r>
              <a:rPr lang="en-US" altLang="zh-TW" dirty="0">
                <a:latin typeface="+mn-ea"/>
              </a:rPr>
              <a:t>2019</a:t>
            </a:r>
            <a:r>
              <a:rPr lang="zh-TW" altLang="en-US" dirty="0">
                <a:latin typeface="+mn-ea"/>
                <a:sym typeface="Wingdings" panose="05000000000000000000" pitchFamily="2" charset="2"/>
              </a:rPr>
              <a:t>）</a:t>
            </a:r>
            <a:r>
              <a:rPr lang="zh-TW" altLang="en-US" dirty="0">
                <a:latin typeface="+mn-ea"/>
              </a:rPr>
              <a:t>研究中指出，</a:t>
            </a:r>
            <a:r>
              <a:rPr lang="en-US" altLang="zh-TW" dirty="0">
                <a:latin typeface="+mn-ea"/>
              </a:rPr>
              <a:t>DPN</a:t>
            </a:r>
            <a:r>
              <a:rPr lang="zh-TW" altLang="en-US" dirty="0">
                <a:latin typeface="+mn-ea"/>
              </a:rPr>
              <a:t>患者會降低整體的駕駛速度</a:t>
            </a:r>
            <a:endParaRPr lang="en-US" altLang="zh-TW" dirty="0">
              <a:latin typeface="+mn-ea"/>
            </a:endParaRPr>
          </a:p>
        </p:txBody>
      </p:sp>
      <p:sp>
        <p:nvSpPr>
          <p:cNvPr id="4" name="文字方塊 3">
            <a:extLst>
              <a:ext uri="{FF2B5EF4-FFF2-40B4-BE49-F238E27FC236}">
                <a16:creationId xmlns:a16="http://schemas.microsoft.com/office/drawing/2014/main" id="{8EFEAA37-8827-4AA2-8820-E875DE21CF27}"/>
              </a:ext>
            </a:extLst>
          </p:cNvPr>
          <p:cNvSpPr txBox="1"/>
          <p:nvPr/>
        </p:nvSpPr>
        <p:spPr>
          <a:xfrm>
            <a:off x="2460170" y="4828585"/>
            <a:ext cx="7271657" cy="1426774"/>
          </a:xfrm>
          <a:prstGeom prst="roundRect">
            <a:avLst/>
          </a:prstGeom>
          <a:solidFill>
            <a:schemeClr val="accent5">
              <a:lumMod val="40000"/>
              <a:lumOff val="60000"/>
            </a:schemeClr>
          </a:solidFill>
          <a:ln>
            <a:noFill/>
          </a:ln>
        </p:spPr>
        <p:txBody>
          <a:bodyPr wrap="square" rtlCol="0">
            <a:spAutoFit/>
          </a:bodyPr>
          <a:lstStyle/>
          <a:p>
            <a:pPr algn="just">
              <a:lnSpc>
                <a:spcPct val="150000"/>
              </a:lnSpc>
            </a:pPr>
            <a:r>
              <a:rPr lang="zh-TW" altLang="en-US" dirty="0">
                <a:latin typeface="+mn-ea"/>
              </a:rPr>
              <a:t>眼睛和方向盤運動之間的協調程度以及踏板控制是否存在差異，這些差異可能會對駕駛績效產生負面影響，而一旦排除了低血糖事件的相關風險，是否應該考慮其他潛在因素來評估</a:t>
            </a:r>
            <a:r>
              <a:rPr lang="en-US" altLang="zh-TW" dirty="0">
                <a:latin typeface="+mn-ea"/>
              </a:rPr>
              <a:t>DPN</a:t>
            </a:r>
            <a:r>
              <a:rPr lang="zh-TW" altLang="en-US" dirty="0">
                <a:latin typeface="+mn-ea"/>
              </a:rPr>
              <a:t>患者是否適合駕駛？</a:t>
            </a:r>
          </a:p>
        </p:txBody>
      </p:sp>
    </p:spTree>
    <p:extLst>
      <p:ext uri="{BB962C8B-B14F-4D97-AF65-F5344CB8AC3E}">
        <p14:creationId xmlns:p14="http://schemas.microsoft.com/office/powerpoint/2010/main" val="130551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4D459C2-236B-4D4A-902B-90DBD7C1317E}"/>
              </a:ext>
            </a:extLst>
          </p:cNvPr>
          <p:cNvSpPr>
            <a:spLocks noGrp="1"/>
          </p:cNvSpPr>
          <p:nvPr>
            <p:ph type="title"/>
          </p:nvPr>
        </p:nvSpPr>
        <p:spPr/>
        <p:txBody>
          <a:bodyPr/>
          <a:lstStyle/>
          <a:p>
            <a:r>
              <a:rPr lang="en-US" altLang="zh-TW" dirty="0"/>
              <a:t>Participants</a:t>
            </a:r>
            <a:endParaRPr lang="zh-TW" altLang="en-US" dirty="0"/>
          </a:p>
        </p:txBody>
      </p:sp>
      <p:sp>
        <p:nvSpPr>
          <p:cNvPr id="3" name="內容版面配置區 2">
            <a:extLst>
              <a:ext uri="{FF2B5EF4-FFF2-40B4-BE49-F238E27FC236}">
                <a16:creationId xmlns:a16="http://schemas.microsoft.com/office/drawing/2014/main" id="{018C01EB-F820-4452-822C-5D27AF1BC671}"/>
              </a:ext>
            </a:extLst>
          </p:cNvPr>
          <p:cNvSpPr>
            <a:spLocks noGrp="1"/>
          </p:cNvSpPr>
          <p:nvPr>
            <p:ph idx="1"/>
          </p:nvPr>
        </p:nvSpPr>
        <p:spPr>
          <a:xfrm>
            <a:off x="581192" y="1803705"/>
            <a:ext cx="11029615" cy="5054295"/>
          </a:xfrm>
        </p:spPr>
        <p:txBody>
          <a:bodyPr>
            <a:normAutofit/>
          </a:bodyPr>
          <a:lstStyle/>
          <a:p>
            <a:pPr algn="just">
              <a:lnSpc>
                <a:spcPct val="150000"/>
              </a:lnSpc>
            </a:pPr>
            <a:r>
              <a:rPr lang="en-US" altLang="zh-TW" dirty="0">
                <a:latin typeface="+mn-ea"/>
              </a:rPr>
              <a:t>22</a:t>
            </a:r>
            <a:r>
              <a:rPr lang="zh-TW" altLang="en-US" dirty="0">
                <a:latin typeface="+mn-ea"/>
              </a:rPr>
              <a:t>名英國白人駕駛者，分成兩組</a:t>
            </a:r>
            <a:endParaRPr lang="en-US" altLang="zh-TW" dirty="0">
              <a:latin typeface="+mn-ea"/>
            </a:endParaRPr>
          </a:p>
          <a:p>
            <a:pPr lvl="1" algn="just">
              <a:lnSpc>
                <a:spcPct val="150000"/>
              </a:lnSpc>
              <a:buFont typeface="Wingdings" panose="05000000000000000000" pitchFamily="2" charset="2"/>
              <a:buChar char="ü"/>
            </a:pPr>
            <a:r>
              <a:rPr lang="en-US" altLang="zh-TW" dirty="0">
                <a:latin typeface="+mn-ea"/>
              </a:rPr>
              <a:t>11</a:t>
            </a:r>
            <a:r>
              <a:rPr lang="zh-TW" altLang="en-US" dirty="0">
                <a:latin typeface="+mn-ea"/>
              </a:rPr>
              <a:t>位糖尿病周邊神經病變的參與者（</a:t>
            </a:r>
            <a:r>
              <a:rPr lang="en-US" altLang="zh-TW" dirty="0">
                <a:latin typeface="+mn-ea"/>
              </a:rPr>
              <a:t>diabetic peripheral neuropathy, DPN</a:t>
            </a:r>
            <a:r>
              <a:rPr lang="zh-TW" altLang="en-US" dirty="0">
                <a:latin typeface="+mn-ea"/>
              </a:rPr>
              <a:t>）</a:t>
            </a:r>
            <a:endParaRPr lang="en-US" altLang="zh-TW" dirty="0">
              <a:latin typeface="+mn-ea"/>
            </a:endParaRPr>
          </a:p>
          <a:p>
            <a:pPr lvl="1" algn="just">
              <a:lnSpc>
                <a:spcPct val="150000"/>
              </a:lnSpc>
              <a:buClr>
                <a:schemeClr val="bg1"/>
              </a:buClr>
            </a:pPr>
            <a:r>
              <a:rPr lang="zh-TW" altLang="en-US" dirty="0">
                <a:latin typeface="+mn-ea"/>
              </a:rPr>
              <a:t>年齡</a:t>
            </a:r>
            <a:r>
              <a:rPr lang="en-US" altLang="zh-TW" dirty="0">
                <a:latin typeface="+mn-ea"/>
              </a:rPr>
              <a:t>=67±5</a:t>
            </a:r>
            <a:r>
              <a:rPr lang="zh-TW" altLang="en-US" dirty="0">
                <a:latin typeface="+mn-ea"/>
              </a:rPr>
              <a:t>歲，</a:t>
            </a:r>
            <a:r>
              <a:rPr lang="en-US" altLang="zh-TW" dirty="0">
                <a:latin typeface="+mn-ea"/>
              </a:rPr>
              <a:t>BMI= 32±4.2</a:t>
            </a:r>
            <a:r>
              <a:rPr lang="zh-TW" altLang="en-US" dirty="0">
                <a:latin typeface="+mn-ea"/>
              </a:rPr>
              <a:t> </a:t>
            </a:r>
            <a:r>
              <a:rPr lang="en-US" altLang="zh-TW" dirty="0">
                <a:latin typeface="+mn-ea"/>
              </a:rPr>
              <a:t>kg/</a:t>
            </a:r>
            <a:r>
              <a:rPr lang="zh-TW" altLang="en-US" dirty="0">
                <a:latin typeface="+mn-ea"/>
              </a:rPr>
              <a:t>㎡ ，</a:t>
            </a:r>
            <a:r>
              <a:rPr lang="en-US" altLang="zh-TW" dirty="0">
                <a:latin typeface="+mn-ea"/>
              </a:rPr>
              <a:t>9</a:t>
            </a:r>
            <a:r>
              <a:rPr lang="zh-TW" altLang="en-US" dirty="0">
                <a:latin typeface="+mn-ea"/>
              </a:rPr>
              <a:t>男</a:t>
            </a:r>
            <a:r>
              <a:rPr lang="en-US" altLang="zh-TW" dirty="0">
                <a:latin typeface="+mn-ea"/>
              </a:rPr>
              <a:t>2</a:t>
            </a:r>
            <a:r>
              <a:rPr lang="zh-TW" altLang="en-US" dirty="0">
                <a:latin typeface="+mn-ea"/>
              </a:rPr>
              <a:t>女</a:t>
            </a:r>
            <a:endParaRPr lang="en-US" altLang="zh-TW" dirty="0">
              <a:latin typeface="+mn-ea"/>
            </a:endParaRPr>
          </a:p>
          <a:p>
            <a:pPr lvl="1" algn="just">
              <a:lnSpc>
                <a:spcPct val="150000"/>
              </a:lnSpc>
              <a:buFont typeface="Wingdings" panose="05000000000000000000" pitchFamily="2" charset="2"/>
              <a:buChar char="ü"/>
            </a:pPr>
            <a:r>
              <a:rPr lang="en-US" altLang="zh-TW" dirty="0">
                <a:latin typeface="+mn-ea"/>
              </a:rPr>
              <a:t>11</a:t>
            </a:r>
            <a:r>
              <a:rPr lang="zh-TW" altLang="en-US" dirty="0">
                <a:latin typeface="+mn-ea"/>
              </a:rPr>
              <a:t>位沒有糖尿病的健康參與者</a:t>
            </a:r>
            <a:r>
              <a:rPr lang="en-US" altLang="zh-TW" dirty="0">
                <a:latin typeface="+mn-ea"/>
              </a:rPr>
              <a:t>(</a:t>
            </a:r>
            <a:r>
              <a:rPr lang="zh-TW" altLang="en-US" dirty="0">
                <a:latin typeface="+mn-ea"/>
              </a:rPr>
              <a:t>對照組</a:t>
            </a:r>
            <a:r>
              <a:rPr lang="en-US" altLang="zh-TW" dirty="0">
                <a:latin typeface="+mn-ea"/>
              </a:rPr>
              <a:t>)</a:t>
            </a:r>
            <a:r>
              <a:rPr lang="zh-TW" altLang="en-US" dirty="0">
                <a:latin typeface="+mn-ea"/>
              </a:rPr>
              <a:t> </a:t>
            </a:r>
            <a:r>
              <a:rPr lang="en-US" altLang="zh-TW" dirty="0">
                <a:latin typeface="+mn-ea"/>
              </a:rPr>
              <a:t>(</a:t>
            </a:r>
            <a:r>
              <a:rPr lang="zh-TW" altLang="en-US" dirty="0">
                <a:latin typeface="+mn-ea"/>
              </a:rPr>
              <a:t>血糖＜</a:t>
            </a:r>
            <a:r>
              <a:rPr lang="en-US" altLang="zh-TW" dirty="0">
                <a:latin typeface="+mn-ea"/>
              </a:rPr>
              <a:t>7.8 mmol/l</a:t>
            </a:r>
            <a:r>
              <a:rPr lang="zh-TW" altLang="en-US" dirty="0">
                <a:latin typeface="+mn-ea"/>
              </a:rPr>
              <a:t> </a:t>
            </a:r>
            <a:r>
              <a:rPr lang="en-US" altLang="zh-TW" dirty="0">
                <a:latin typeface="+mn-ea"/>
              </a:rPr>
              <a:t>)</a:t>
            </a:r>
          </a:p>
          <a:p>
            <a:pPr lvl="1" algn="just">
              <a:lnSpc>
                <a:spcPct val="150000"/>
              </a:lnSpc>
              <a:buClr>
                <a:schemeClr val="bg1"/>
              </a:buClr>
            </a:pPr>
            <a:r>
              <a:rPr lang="zh-TW" altLang="en-US" dirty="0">
                <a:latin typeface="+mn-ea"/>
              </a:rPr>
              <a:t>年齡</a:t>
            </a:r>
            <a:r>
              <a:rPr lang="en-US" altLang="zh-TW" dirty="0">
                <a:latin typeface="+mn-ea"/>
              </a:rPr>
              <a:t>=60±11</a:t>
            </a:r>
            <a:r>
              <a:rPr lang="zh-TW" altLang="en-US" dirty="0">
                <a:latin typeface="+mn-ea"/>
              </a:rPr>
              <a:t>歲，</a:t>
            </a:r>
            <a:r>
              <a:rPr lang="en-US" altLang="zh-TW" dirty="0">
                <a:latin typeface="+mn-ea"/>
              </a:rPr>
              <a:t>BMI= 27±4.4 kg/</a:t>
            </a:r>
            <a:r>
              <a:rPr lang="zh-TW" altLang="en-US" dirty="0">
                <a:latin typeface="+mn-ea"/>
              </a:rPr>
              <a:t>㎡，</a:t>
            </a:r>
            <a:r>
              <a:rPr lang="en-US" altLang="zh-TW" dirty="0">
                <a:latin typeface="+mn-ea"/>
              </a:rPr>
              <a:t>9</a:t>
            </a:r>
            <a:r>
              <a:rPr lang="zh-TW" altLang="en-US" dirty="0">
                <a:latin typeface="+mn-ea"/>
              </a:rPr>
              <a:t>男</a:t>
            </a:r>
            <a:r>
              <a:rPr lang="en-US" altLang="zh-TW" dirty="0">
                <a:latin typeface="+mn-ea"/>
              </a:rPr>
              <a:t>2</a:t>
            </a:r>
            <a:r>
              <a:rPr lang="zh-TW" altLang="en-US" dirty="0">
                <a:latin typeface="+mn-ea"/>
              </a:rPr>
              <a:t>女</a:t>
            </a:r>
            <a:endParaRPr lang="en-US" altLang="zh-TW" dirty="0">
              <a:latin typeface="+mn-ea"/>
            </a:endParaRPr>
          </a:p>
          <a:p>
            <a:pPr algn="just">
              <a:lnSpc>
                <a:spcPct val="150000"/>
              </a:lnSpc>
            </a:pPr>
            <a:r>
              <a:rPr lang="zh-TW" altLang="en-US" dirty="0">
                <a:latin typeface="+mn-ea"/>
              </a:rPr>
              <a:t>持有英國駕駛執照，每周至少開車一次</a:t>
            </a:r>
            <a:endParaRPr lang="en-US" altLang="zh-TW" dirty="0">
              <a:latin typeface="+mn-ea"/>
            </a:endParaRPr>
          </a:p>
          <a:p>
            <a:pPr algn="just">
              <a:lnSpc>
                <a:spcPct val="150000"/>
              </a:lnSpc>
            </a:pPr>
            <a:r>
              <a:rPr lang="zh-TW" altLang="en-US" dirty="0">
                <a:latin typeface="+mn-ea"/>
              </a:rPr>
              <a:t>排除：足部有潰傷（ </a:t>
            </a:r>
            <a:r>
              <a:rPr lang="en-US" altLang="zh-TW" dirty="0">
                <a:latin typeface="+mn-ea"/>
              </a:rPr>
              <a:t>foot ulcers</a:t>
            </a:r>
            <a:r>
              <a:rPr lang="zh-TW" altLang="en-US" dirty="0">
                <a:latin typeface="+mn-ea"/>
              </a:rPr>
              <a:t>）；右腳腳趾被截肢</a:t>
            </a:r>
            <a:r>
              <a:rPr lang="en-US" altLang="zh-TW" dirty="0">
                <a:latin typeface="+mn-ea"/>
              </a:rPr>
              <a:t>2</a:t>
            </a:r>
            <a:r>
              <a:rPr lang="zh-TW" altLang="en-US" dirty="0">
                <a:latin typeface="+mn-ea"/>
              </a:rPr>
              <a:t>個以上；癡呆；視力低於</a:t>
            </a:r>
            <a:r>
              <a:rPr lang="en-US" altLang="zh-TW" dirty="0">
                <a:latin typeface="+mn-ea"/>
              </a:rPr>
              <a:t>20/50</a:t>
            </a:r>
            <a:r>
              <a:rPr lang="zh-TW" altLang="en-US" dirty="0">
                <a:latin typeface="+mn-ea"/>
              </a:rPr>
              <a:t>；增殖性糖尿病性視網膜病變（ </a:t>
            </a:r>
            <a:r>
              <a:rPr lang="en-US" altLang="zh-TW" dirty="0">
                <a:latin typeface="+mn-ea"/>
              </a:rPr>
              <a:t>proliferative diabetic retinopathy, PDR</a:t>
            </a:r>
            <a:r>
              <a:rPr lang="zh-TW" altLang="en-US" dirty="0">
                <a:latin typeface="+mn-ea"/>
              </a:rPr>
              <a:t>）</a:t>
            </a:r>
            <a:endParaRPr lang="en-US" altLang="zh-TW" dirty="0">
              <a:latin typeface="+mn-ea"/>
            </a:endParaRPr>
          </a:p>
        </p:txBody>
      </p:sp>
    </p:spTree>
    <p:extLst>
      <p:ext uri="{BB962C8B-B14F-4D97-AF65-F5344CB8AC3E}">
        <p14:creationId xmlns:p14="http://schemas.microsoft.com/office/powerpoint/2010/main" val="3165657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C02F3F7-B15D-4204-9CC0-3FB3E52E9807}"/>
              </a:ext>
            </a:extLst>
          </p:cNvPr>
          <p:cNvSpPr>
            <a:spLocks noGrp="1"/>
          </p:cNvSpPr>
          <p:nvPr>
            <p:ph type="title"/>
          </p:nvPr>
        </p:nvSpPr>
        <p:spPr/>
        <p:txBody>
          <a:bodyPr/>
          <a:lstStyle/>
          <a:p>
            <a:r>
              <a:rPr lang="en-US" altLang="zh-TW" dirty="0"/>
              <a:t>The driving simulator session</a:t>
            </a:r>
            <a:endParaRPr lang="zh-TW" altLang="en-US" dirty="0"/>
          </a:p>
        </p:txBody>
      </p:sp>
      <p:sp>
        <p:nvSpPr>
          <p:cNvPr id="3" name="內容版面配置區 2">
            <a:extLst>
              <a:ext uri="{FF2B5EF4-FFF2-40B4-BE49-F238E27FC236}">
                <a16:creationId xmlns:a16="http://schemas.microsoft.com/office/drawing/2014/main" id="{B578942E-6922-4406-A0C2-B382D852F784}"/>
              </a:ext>
            </a:extLst>
          </p:cNvPr>
          <p:cNvSpPr>
            <a:spLocks noGrp="1"/>
          </p:cNvSpPr>
          <p:nvPr>
            <p:ph idx="1"/>
          </p:nvPr>
        </p:nvSpPr>
        <p:spPr>
          <a:xfrm>
            <a:off x="581192" y="1803706"/>
            <a:ext cx="11029615" cy="5054294"/>
          </a:xfrm>
        </p:spPr>
        <p:txBody>
          <a:bodyPr>
            <a:normAutofit/>
          </a:bodyPr>
          <a:lstStyle/>
          <a:p>
            <a:pPr algn="just">
              <a:lnSpc>
                <a:spcPct val="150000"/>
              </a:lnSpc>
            </a:pPr>
            <a:r>
              <a:rPr lang="zh-TW" altLang="en-US" dirty="0">
                <a:latin typeface="+mn-ea"/>
              </a:rPr>
              <a:t>設備：</a:t>
            </a:r>
            <a:r>
              <a:rPr lang="en-US" altLang="zh-TW" dirty="0">
                <a:latin typeface="+mn-ea"/>
              </a:rPr>
              <a:t>42</a:t>
            </a:r>
            <a:r>
              <a:rPr lang="zh-TW" altLang="en-US" dirty="0">
                <a:latin typeface="+mn-ea"/>
              </a:rPr>
              <a:t>英吋螢幕、力反饋方向盤、踏板、汽車座椅、遠程紅外線眼動追蹤系統（</a:t>
            </a:r>
            <a:r>
              <a:rPr lang="en-US" altLang="zh-TW" dirty="0">
                <a:latin typeface="+mn-ea"/>
              </a:rPr>
              <a:t>ASL 504</a:t>
            </a:r>
            <a:r>
              <a:rPr lang="zh-TW" altLang="en-US" dirty="0">
                <a:latin typeface="+mn-ea"/>
              </a:rPr>
              <a:t>）</a:t>
            </a:r>
            <a:endParaRPr lang="en-US" altLang="zh-TW" dirty="0">
              <a:latin typeface="+mn-ea"/>
            </a:endParaRPr>
          </a:p>
          <a:p>
            <a:pPr algn="just">
              <a:lnSpc>
                <a:spcPct val="150000"/>
              </a:lnSpc>
            </a:pPr>
            <a:r>
              <a:rPr lang="zh-TW" altLang="en-US" dirty="0">
                <a:latin typeface="+mn-ea"/>
              </a:rPr>
              <a:t>模擬器</a:t>
            </a:r>
            <a:endParaRPr lang="en-US" altLang="zh-TW" dirty="0">
              <a:latin typeface="+mn-ea"/>
            </a:endParaRPr>
          </a:p>
          <a:p>
            <a:pPr lvl="1" algn="just">
              <a:lnSpc>
                <a:spcPct val="150000"/>
              </a:lnSpc>
              <a:buFont typeface="Wingdings" panose="05000000000000000000" pitchFamily="2" charset="2"/>
              <a:buChar char="ü"/>
            </a:pPr>
            <a:r>
              <a:rPr lang="zh-TW" altLang="en-US" dirty="0">
                <a:latin typeface="+mn-ea"/>
              </a:rPr>
              <a:t>根據個人喜好調整位置找到舒適的駕駛位置</a:t>
            </a:r>
            <a:endParaRPr lang="en-US" altLang="zh-TW" dirty="0">
              <a:latin typeface="+mn-ea"/>
            </a:endParaRPr>
          </a:p>
          <a:p>
            <a:pPr lvl="1" algn="just">
              <a:lnSpc>
                <a:spcPct val="150000"/>
              </a:lnSpc>
              <a:buFont typeface="Wingdings" panose="05000000000000000000" pitchFamily="2" charset="2"/>
              <a:buChar char="ü"/>
            </a:pPr>
            <a:r>
              <a:rPr lang="zh-TW" altLang="en-US" dirty="0">
                <a:latin typeface="+mn-ea"/>
              </a:rPr>
              <a:t>告知參與者：「跟在路上開真正的汽車一樣，要安全駕駛。」</a:t>
            </a:r>
            <a:endParaRPr lang="en-US" altLang="zh-TW" dirty="0">
              <a:latin typeface="+mn-ea"/>
            </a:endParaRPr>
          </a:p>
          <a:p>
            <a:pPr lvl="1" algn="just">
              <a:lnSpc>
                <a:spcPct val="150000"/>
              </a:lnSpc>
              <a:buFont typeface="Wingdings" panose="05000000000000000000" pitchFamily="2" charset="2"/>
              <a:buChar char="ü"/>
            </a:pPr>
            <a:r>
              <a:rPr lang="en-US" altLang="zh-TW" dirty="0">
                <a:latin typeface="+mn-ea"/>
              </a:rPr>
              <a:t>3.1</a:t>
            </a:r>
            <a:r>
              <a:rPr lang="zh-TW" altLang="en-US" dirty="0">
                <a:latin typeface="+mn-ea"/>
              </a:rPr>
              <a:t>英里長的蜿蜒鄉間小路，其中包括平緩或急轉彎，幾乎沒有直線路段</a:t>
            </a:r>
            <a:endParaRPr lang="en-US" altLang="zh-TW" dirty="0">
              <a:latin typeface="+mn-ea"/>
            </a:endParaRPr>
          </a:p>
          <a:p>
            <a:pPr lvl="1" algn="just">
              <a:lnSpc>
                <a:spcPct val="150000"/>
              </a:lnSpc>
              <a:buFont typeface="Wingdings" panose="05000000000000000000" pitchFamily="2" charset="2"/>
              <a:buChar char="ü"/>
            </a:pPr>
            <a:r>
              <a:rPr lang="zh-TW" altLang="en-US" dirty="0">
                <a:latin typeface="+mn-ea"/>
              </a:rPr>
              <a:t>駕駛時間取決於參與者的車速</a:t>
            </a:r>
            <a:endParaRPr lang="en-US" altLang="zh-TW" dirty="0">
              <a:latin typeface="+mn-ea"/>
            </a:endParaRPr>
          </a:p>
          <a:p>
            <a:pPr lvl="1" algn="just">
              <a:lnSpc>
                <a:spcPct val="150000"/>
              </a:lnSpc>
              <a:buFont typeface="Wingdings" panose="05000000000000000000" pitchFamily="2" charset="2"/>
              <a:buChar char="ü"/>
            </a:pPr>
            <a:r>
              <a:rPr lang="zh-TW" altLang="en-US" dirty="0">
                <a:latin typeface="+mn-ea"/>
              </a:rPr>
              <a:t>模擬環境為</a:t>
            </a:r>
            <a:r>
              <a:rPr lang="en-US" altLang="zh-TW" dirty="0">
                <a:latin typeface="+mn-ea"/>
              </a:rPr>
              <a:t>Colin McRae Rally 2</a:t>
            </a:r>
            <a:r>
              <a:rPr lang="zh-TW" altLang="en-US" dirty="0">
                <a:latin typeface="+mn-ea"/>
              </a:rPr>
              <a:t>（賽車遊戲，拉力賽）</a:t>
            </a:r>
            <a:endParaRPr lang="en-US" altLang="zh-TW" dirty="0">
              <a:latin typeface="+mn-ea"/>
            </a:endParaRPr>
          </a:p>
          <a:p>
            <a:pPr lvl="1" algn="just">
              <a:lnSpc>
                <a:spcPct val="150000"/>
              </a:lnSpc>
              <a:buFont typeface="Wingdings" panose="05000000000000000000" pitchFamily="2" charset="2"/>
              <a:buChar char="ü"/>
            </a:pPr>
            <a:r>
              <a:rPr lang="zh-TW" altLang="en-US" dirty="0">
                <a:latin typeface="+mn-ea"/>
              </a:rPr>
              <a:t>參與者會在相同的路線上行駛</a:t>
            </a:r>
            <a:r>
              <a:rPr lang="en-US" altLang="zh-TW" dirty="0">
                <a:latin typeface="+mn-ea"/>
              </a:rPr>
              <a:t>2</a:t>
            </a:r>
            <a:r>
              <a:rPr lang="zh-TW" altLang="en-US" dirty="0">
                <a:latin typeface="+mn-ea"/>
              </a:rPr>
              <a:t>次，中間會讓參與者進行休息</a:t>
            </a:r>
            <a:endParaRPr lang="en-US" altLang="zh-TW" dirty="0">
              <a:latin typeface="+mn-ea"/>
            </a:endParaRPr>
          </a:p>
          <a:p>
            <a:pPr algn="just"/>
            <a:endParaRPr lang="en-US" altLang="zh-TW" dirty="0">
              <a:latin typeface="+mn-ea"/>
            </a:endParaRPr>
          </a:p>
          <a:p>
            <a:pPr algn="just"/>
            <a:endParaRPr lang="zh-TW" altLang="en-US" dirty="0">
              <a:latin typeface="+mn-ea"/>
            </a:endParaRPr>
          </a:p>
        </p:txBody>
      </p:sp>
    </p:spTree>
    <p:extLst>
      <p:ext uri="{BB962C8B-B14F-4D97-AF65-F5344CB8AC3E}">
        <p14:creationId xmlns:p14="http://schemas.microsoft.com/office/powerpoint/2010/main" val="247694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166B0E-1B2C-4C70-BB73-494345770642}"/>
              </a:ext>
            </a:extLst>
          </p:cNvPr>
          <p:cNvSpPr>
            <a:spLocks noGrp="1"/>
          </p:cNvSpPr>
          <p:nvPr>
            <p:ph type="title"/>
          </p:nvPr>
        </p:nvSpPr>
        <p:spPr/>
        <p:txBody>
          <a:bodyPr/>
          <a:lstStyle/>
          <a:p>
            <a:r>
              <a:rPr lang="en-US" altLang="zh-TW" dirty="0"/>
              <a:t>Procedure</a:t>
            </a:r>
            <a:endParaRPr lang="zh-TW" altLang="en-US" dirty="0"/>
          </a:p>
        </p:txBody>
      </p:sp>
      <p:sp>
        <p:nvSpPr>
          <p:cNvPr id="3" name="內容版面配置區 2">
            <a:extLst>
              <a:ext uri="{FF2B5EF4-FFF2-40B4-BE49-F238E27FC236}">
                <a16:creationId xmlns:a16="http://schemas.microsoft.com/office/drawing/2014/main" id="{BF0F7D42-35B3-4F95-A072-1A6EA369D956}"/>
              </a:ext>
            </a:extLst>
          </p:cNvPr>
          <p:cNvSpPr>
            <a:spLocks noGrp="1"/>
          </p:cNvSpPr>
          <p:nvPr>
            <p:ph idx="1"/>
          </p:nvPr>
        </p:nvSpPr>
        <p:spPr>
          <a:xfrm>
            <a:off x="581192" y="1803705"/>
            <a:ext cx="11029615" cy="4727723"/>
          </a:xfrm>
        </p:spPr>
        <p:txBody>
          <a:bodyPr>
            <a:normAutofit/>
          </a:bodyPr>
          <a:lstStyle/>
          <a:p>
            <a:pPr algn="just">
              <a:lnSpc>
                <a:spcPct val="150000"/>
              </a:lnSpc>
            </a:pPr>
            <a:r>
              <a:rPr lang="zh-TW" altLang="en-US" dirty="0">
                <a:latin typeface="+mn-ea"/>
              </a:rPr>
              <a:t>使用改良過的神經病變殘疾評分（</a:t>
            </a:r>
            <a:r>
              <a:rPr lang="en-US" altLang="zh-TW" dirty="0" err="1">
                <a:latin typeface="+mn-ea"/>
              </a:rPr>
              <a:t>mNDS</a:t>
            </a:r>
            <a:r>
              <a:rPr lang="en-US" altLang="zh-TW" dirty="0">
                <a:latin typeface="+mn-ea"/>
              </a:rPr>
              <a:t>, modified Neuropathy Disability Score</a:t>
            </a:r>
            <a:r>
              <a:rPr lang="zh-TW" altLang="en-US" dirty="0">
                <a:latin typeface="+mn-ea"/>
              </a:rPr>
              <a:t>）進行多種感覺模態的綜合測試</a:t>
            </a:r>
            <a:endParaRPr lang="en-US" altLang="zh-TW" dirty="0">
              <a:latin typeface="+mn-ea"/>
            </a:endParaRPr>
          </a:p>
          <a:p>
            <a:pPr algn="just">
              <a:lnSpc>
                <a:spcPct val="150000"/>
              </a:lnSpc>
            </a:pPr>
            <a:r>
              <a:rPr lang="zh-TW" altLang="en-US" dirty="0">
                <a:latin typeface="+mn-ea"/>
              </a:rPr>
              <a:t>使用生物體溫計檢測振動知覺閾值（</a:t>
            </a:r>
            <a:r>
              <a:rPr lang="en-US" altLang="zh-TW" dirty="0">
                <a:latin typeface="+mn-ea"/>
              </a:rPr>
              <a:t>VPT, vibration perception threshold</a:t>
            </a:r>
            <a:r>
              <a:rPr lang="zh-TW" altLang="en-US" dirty="0">
                <a:latin typeface="+mn-ea"/>
              </a:rPr>
              <a:t>），評估糖尿病周邊神經病變的嚴重程度</a:t>
            </a:r>
            <a:endParaRPr lang="en-US" altLang="zh-TW" dirty="0">
              <a:latin typeface="+mn-ea"/>
            </a:endParaRPr>
          </a:p>
          <a:p>
            <a:pPr algn="just">
              <a:lnSpc>
                <a:spcPct val="150000"/>
              </a:lnSpc>
            </a:pPr>
            <a:r>
              <a:rPr lang="zh-TW" altLang="en-US" dirty="0">
                <a:latin typeface="+mn-ea"/>
              </a:rPr>
              <a:t>使用隨機血糖測試確定對照組中沒有糖尿病患者</a:t>
            </a:r>
            <a:endParaRPr lang="en-US" altLang="zh-TW" dirty="0">
              <a:latin typeface="+mn-ea"/>
            </a:endParaRPr>
          </a:p>
          <a:p>
            <a:pPr algn="just">
              <a:lnSpc>
                <a:spcPct val="150000"/>
              </a:lnSpc>
            </a:pPr>
            <a:r>
              <a:rPr lang="zh-TW" altLang="en-US" dirty="0">
                <a:latin typeface="+mn-ea"/>
              </a:rPr>
              <a:t>血糖水平在</a:t>
            </a:r>
            <a:r>
              <a:rPr lang="en-US" altLang="zh-TW" dirty="0">
                <a:latin typeface="+mn-ea"/>
              </a:rPr>
              <a:t>4.2~20</a:t>
            </a:r>
            <a:r>
              <a:rPr lang="zh-TW" altLang="en-US" dirty="0">
                <a:latin typeface="+mn-ea"/>
              </a:rPr>
              <a:t> </a:t>
            </a:r>
            <a:r>
              <a:rPr lang="en-US" altLang="zh-TW" dirty="0">
                <a:latin typeface="+mn-ea"/>
              </a:rPr>
              <a:t>mmol/l</a:t>
            </a:r>
            <a:r>
              <a:rPr lang="zh-TW" altLang="en-US" dirty="0">
                <a:latin typeface="+mn-ea"/>
              </a:rPr>
              <a:t> 才可以進行駕駛任務</a:t>
            </a:r>
            <a:endParaRPr lang="en-US" altLang="zh-TW" dirty="0">
              <a:latin typeface="+mn-ea"/>
            </a:endParaRPr>
          </a:p>
          <a:p>
            <a:pPr algn="just">
              <a:lnSpc>
                <a:spcPct val="150000"/>
              </a:lnSpc>
            </a:pPr>
            <a:r>
              <a:rPr lang="zh-TW" altLang="en-US" dirty="0">
                <a:latin typeface="+mn-ea"/>
              </a:rPr>
              <a:t>使用</a:t>
            </a:r>
            <a:r>
              <a:rPr lang="en-US" altLang="zh-TW" dirty="0">
                <a:latin typeface="+mn-ea"/>
              </a:rPr>
              <a:t>Snellen</a:t>
            </a:r>
            <a:r>
              <a:rPr lang="zh-TW" altLang="en-US" dirty="0">
                <a:latin typeface="+mn-ea"/>
              </a:rPr>
              <a:t>視力表、傳統驗光儀器評估視力</a:t>
            </a:r>
            <a:endParaRPr lang="en-US" altLang="zh-TW" dirty="0">
              <a:latin typeface="+mn-ea"/>
            </a:endParaRPr>
          </a:p>
          <a:p>
            <a:pPr algn="just">
              <a:lnSpc>
                <a:spcPct val="150000"/>
              </a:lnSpc>
              <a:buClr>
                <a:schemeClr val="bg1"/>
              </a:buClr>
            </a:pPr>
            <a:r>
              <a:rPr lang="zh-TW" altLang="en-US" dirty="0">
                <a:latin typeface="+mn-ea"/>
              </a:rPr>
              <a:t>在距離</a:t>
            </a:r>
            <a:r>
              <a:rPr lang="en-US" altLang="zh-TW" dirty="0">
                <a:latin typeface="+mn-ea"/>
              </a:rPr>
              <a:t>3</a:t>
            </a:r>
            <a:r>
              <a:rPr lang="zh-TW" altLang="en-US" dirty="0">
                <a:latin typeface="+mn-ea"/>
              </a:rPr>
              <a:t>公尺處測試，從</a:t>
            </a:r>
            <a:r>
              <a:rPr lang="en-US" altLang="zh-TW" dirty="0">
                <a:latin typeface="+mn-ea"/>
              </a:rPr>
              <a:t>20/200</a:t>
            </a:r>
            <a:r>
              <a:rPr lang="en-US" altLang="zh-TW" dirty="0">
                <a:latin typeface="+mn-ea"/>
                <a:sym typeface="Wingdings" panose="05000000000000000000" pitchFamily="2" charset="2"/>
              </a:rPr>
              <a:t>20/20</a:t>
            </a:r>
            <a:r>
              <a:rPr lang="zh-TW" altLang="en-US" dirty="0">
                <a:latin typeface="+mn-ea"/>
                <a:sym typeface="Wingdings" panose="05000000000000000000" pitchFamily="2" charset="2"/>
              </a:rPr>
              <a:t>，矯正後的視力 </a:t>
            </a:r>
            <a:r>
              <a:rPr lang="zh-TW" altLang="en-US" dirty="0">
                <a:latin typeface="+mn-ea"/>
              </a:rPr>
              <a:t>≧ </a:t>
            </a:r>
            <a:r>
              <a:rPr lang="en-US" altLang="zh-TW" dirty="0">
                <a:latin typeface="+mn-ea"/>
              </a:rPr>
              <a:t>20/50 </a:t>
            </a:r>
            <a:r>
              <a:rPr lang="zh-TW" altLang="en-US" dirty="0">
                <a:latin typeface="+mn-ea"/>
              </a:rPr>
              <a:t>（≦：中度視力障礙 ）</a:t>
            </a:r>
            <a:endParaRPr lang="en-US" altLang="zh-TW" dirty="0">
              <a:latin typeface="+mn-ea"/>
            </a:endParaRPr>
          </a:p>
          <a:p>
            <a:pPr marL="0" indent="0" algn="just">
              <a:lnSpc>
                <a:spcPct val="150000"/>
              </a:lnSpc>
              <a:buNone/>
            </a:pPr>
            <a:endParaRPr lang="zh-TW" altLang="en-US" dirty="0">
              <a:latin typeface="+mn-ea"/>
            </a:endParaRPr>
          </a:p>
        </p:txBody>
      </p:sp>
      <p:sp>
        <p:nvSpPr>
          <p:cNvPr id="4" name="文字方塊 3">
            <a:extLst>
              <a:ext uri="{FF2B5EF4-FFF2-40B4-BE49-F238E27FC236}">
                <a16:creationId xmlns:a16="http://schemas.microsoft.com/office/drawing/2014/main" id="{26FC2C18-DEC4-4D40-B8AC-D9E4E9B97C94}"/>
              </a:ext>
            </a:extLst>
          </p:cNvPr>
          <p:cNvSpPr txBox="1"/>
          <p:nvPr/>
        </p:nvSpPr>
        <p:spPr>
          <a:xfrm>
            <a:off x="7829212" y="3597881"/>
            <a:ext cx="3637073" cy="1884629"/>
          </a:xfrm>
          <a:prstGeom prst="roundRect">
            <a:avLst/>
          </a:prstGeom>
          <a:solidFill>
            <a:schemeClr val="accent5">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pPr>
            <a:r>
              <a:rPr lang="zh-TW" altLang="en-US" dirty="0">
                <a:latin typeface="+mn-ea"/>
              </a:rPr>
              <a:t>若參與者被定義為中度、重度糖尿病周邊神經病變，且兩隻腳的</a:t>
            </a:r>
            <a:r>
              <a:rPr lang="en-US" altLang="zh-TW" dirty="0" err="1">
                <a:latin typeface="+mn-ea"/>
              </a:rPr>
              <a:t>mNDS</a:t>
            </a:r>
            <a:r>
              <a:rPr lang="zh-TW" altLang="en-US" dirty="0">
                <a:latin typeface="+mn-ea"/>
              </a:rPr>
              <a:t>評分≧</a:t>
            </a:r>
            <a:r>
              <a:rPr lang="en-US" altLang="zh-TW" dirty="0">
                <a:latin typeface="+mn-ea"/>
              </a:rPr>
              <a:t>25</a:t>
            </a:r>
            <a:r>
              <a:rPr lang="zh-TW" altLang="en-US" dirty="0">
                <a:latin typeface="+mn-ea"/>
              </a:rPr>
              <a:t>分和</a:t>
            </a:r>
            <a:r>
              <a:rPr lang="en-US" altLang="zh-TW" dirty="0">
                <a:latin typeface="+mn-ea"/>
              </a:rPr>
              <a:t>/</a:t>
            </a:r>
            <a:r>
              <a:rPr lang="zh-TW" altLang="en-US" dirty="0">
                <a:latin typeface="+mn-ea"/>
              </a:rPr>
              <a:t>或</a:t>
            </a:r>
            <a:r>
              <a:rPr lang="en-US" altLang="zh-TW" dirty="0">
                <a:latin typeface="+mn-ea"/>
              </a:rPr>
              <a:t>VPT≧25 Volts</a:t>
            </a:r>
            <a:r>
              <a:rPr lang="zh-TW" altLang="en-US" dirty="0">
                <a:latin typeface="+mn-ea"/>
              </a:rPr>
              <a:t>，則被歸為</a:t>
            </a:r>
            <a:r>
              <a:rPr lang="en-US" altLang="zh-TW" dirty="0">
                <a:latin typeface="+mn-ea"/>
              </a:rPr>
              <a:t>DPN</a:t>
            </a:r>
            <a:r>
              <a:rPr lang="zh-TW" altLang="en-US" dirty="0">
                <a:latin typeface="+mn-ea"/>
              </a:rPr>
              <a:t>組。</a:t>
            </a:r>
          </a:p>
        </p:txBody>
      </p:sp>
    </p:spTree>
    <p:extLst>
      <p:ext uri="{BB962C8B-B14F-4D97-AF65-F5344CB8AC3E}">
        <p14:creationId xmlns:p14="http://schemas.microsoft.com/office/powerpoint/2010/main" val="3890712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4F1DEB-D3AF-4240-9530-A240674938E8}"/>
              </a:ext>
            </a:extLst>
          </p:cNvPr>
          <p:cNvSpPr>
            <a:spLocks noGrp="1"/>
          </p:cNvSpPr>
          <p:nvPr>
            <p:ph type="title"/>
          </p:nvPr>
        </p:nvSpPr>
        <p:spPr/>
        <p:txBody>
          <a:bodyPr/>
          <a:lstStyle/>
          <a:p>
            <a:r>
              <a:rPr lang="en-US" altLang="zh-TW" dirty="0">
                <a:latin typeface="+mj-ea"/>
              </a:rPr>
              <a:t>Result</a:t>
            </a:r>
            <a:endParaRPr lang="zh-TW" altLang="en-US" dirty="0">
              <a:latin typeface="+mj-ea"/>
            </a:endParaRPr>
          </a:p>
        </p:txBody>
      </p:sp>
      <p:sp>
        <p:nvSpPr>
          <p:cNvPr id="3" name="內容版面配置區 2">
            <a:extLst>
              <a:ext uri="{FF2B5EF4-FFF2-40B4-BE49-F238E27FC236}">
                <a16:creationId xmlns:a16="http://schemas.microsoft.com/office/drawing/2014/main" id="{3ADAEA70-CC65-4E1D-A05A-E2D30C8D0CE8}"/>
              </a:ext>
            </a:extLst>
          </p:cNvPr>
          <p:cNvSpPr>
            <a:spLocks noGrp="1"/>
          </p:cNvSpPr>
          <p:nvPr>
            <p:ph idx="1"/>
          </p:nvPr>
        </p:nvSpPr>
        <p:spPr/>
        <p:txBody>
          <a:bodyPr/>
          <a:lstStyle/>
          <a:p>
            <a:pPr algn="just">
              <a:lnSpc>
                <a:spcPct val="150000"/>
              </a:lnSpc>
            </a:pPr>
            <a:r>
              <a:rPr lang="zh-TW" altLang="en-US" dirty="0">
                <a:latin typeface="+mn-ea"/>
              </a:rPr>
              <a:t>與對照組（</a:t>
            </a:r>
            <a:r>
              <a:rPr lang="en-US" altLang="zh-TW" dirty="0">
                <a:latin typeface="+mn-ea"/>
              </a:rPr>
              <a:t>0.5±1.1</a:t>
            </a:r>
            <a:r>
              <a:rPr lang="zh-TW" altLang="en-US" dirty="0">
                <a:latin typeface="+mn-ea"/>
              </a:rPr>
              <a:t>）相比，</a:t>
            </a:r>
            <a:r>
              <a:rPr lang="en-US" altLang="zh-TW" dirty="0">
                <a:latin typeface="+mn-ea"/>
              </a:rPr>
              <a:t>DPN</a:t>
            </a:r>
            <a:r>
              <a:rPr lang="zh-TW" altLang="en-US" dirty="0">
                <a:latin typeface="+mn-ea"/>
              </a:rPr>
              <a:t>組（</a:t>
            </a:r>
            <a:r>
              <a:rPr lang="en-US" altLang="zh-TW" dirty="0">
                <a:latin typeface="+mn-ea"/>
              </a:rPr>
              <a:t>8.3±2</a:t>
            </a:r>
            <a:r>
              <a:rPr lang="zh-TW" altLang="en-US" dirty="0">
                <a:latin typeface="+mn-ea"/>
              </a:rPr>
              <a:t>）的</a:t>
            </a:r>
            <a:r>
              <a:rPr lang="en-US" altLang="zh-TW" b="1" dirty="0" err="1">
                <a:latin typeface="+mn-ea"/>
              </a:rPr>
              <a:t>mNDS</a:t>
            </a:r>
            <a:r>
              <a:rPr lang="zh-TW" altLang="en-US" dirty="0">
                <a:latin typeface="+mn-ea"/>
              </a:rPr>
              <a:t>評分較高，有顯著差異（</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pPr>
            <a:r>
              <a:rPr lang="zh-TW" altLang="en-US" dirty="0">
                <a:latin typeface="+mn-ea"/>
              </a:rPr>
              <a:t>與對照組（</a:t>
            </a:r>
            <a:r>
              <a:rPr lang="en-US" altLang="zh-TW" dirty="0">
                <a:latin typeface="+mn-ea"/>
              </a:rPr>
              <a:t>7±3</a:t>
            </a:r>
            <a:r>
              <a:rPr lang="zh-TW" altLang="en-US" dirty="0">
                <a:latin typeface="+mn-ea"/>
              </a:rPr>
              <a:t>）相比，</a:t>
            </a:r>
            <a:r>
              <a:rPr lang="en-US" altLang="zh-TW" dirty="0">
                <a:latin typeface="+mn-ea"/>
              </a:rPr>
              <a:t>DPN</a:t>
            </a:r>
            <a:r>
              <a:rPr lang="zh-TW" altLang="en-US" dirty="0">
                <a:latin typeface="+mn-ea"/>
              </a:rPr>
              <a:t>組（</a:t>
            </a:r>
            <a:r>
              <a:rPr lang="en-US" altLang="zh-TW" dirty="0">
                <a:latin typeface="+mn-ea"/>
              </a:rPr>
              <a:t>44±10</a:t>
            </a:r>
            <a:r>
              <a:rPr lang="zh-TW" altLang="en-US" dirty="0">
                <a:latin typeface="+mn-ea"/>
              </a:rPr>
              <a:t>）的</a:t>
            </a:r>
            <a:r>
              <a:rPr lang="en-US" altLang="zh-TW" b="1" dirty="0">
                <a:latin typeface="+mn-ea"/>
              </a:rPr>
              <a:t>VPT</a:t>
            </a:r>
            <a:r>
              <a:rPr lang="zh-TW" altLang="en-US" dirty="0">
                <a:latin typeface="+mn-ea"/>
              </a:rPr>
              <a:t>較高，有顯著差異（</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pPr>
            <a:r>
              <a:rPr lang="zh-TW" altLang="en-US" dirty="0">
                <a:latin typeface="+mn-ea"/>
              </a:rPr>
              <a:t>兩組間的</a:t>
            </a:r>
            <a:r>
              <a:rPr lang="en-US" altLang="zh-TW" b="1" dirty="0">
                <a:latin typeface="+mn-ea"/>
              </a:rPr>
              <a:t>BMI</a:t>
            </a:r>
            <a:r>
              <a:rPr lang="zh-TW" altLang="en-US" dirty="0">
                <a:latin typeface="+mn-ea"/>
              </a:rPr>
              <a:t>值存在顯著差異（</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pPr>
            <a:r>
              <a:rPr lang="zh-TW" altLang="en-US" dirty="0">
                <a:latin typeface="+mn-ea"/>
              </a:rPr>
              <a:t>兩組間擁有駕駛執照的年齡和年數無顯著差異（</a:t>
            </a:r>
            <a:r>
              <a:rPr lang="en-US" altLang="zh-TW" dirty="0">
                <a:latin typeface="+mn-ea"/>
              </a:rPr>
              <a:t>p</a:t>
            </a:r>
            <a:r>
              <a:rPr lang="zh-TW" altLang="en-US" dirty="0">
                <a:latin typeface="+mn-ea"/>
              </a:rPr>
              <a:t>＞</a:t>
            </a:r>
            <a:r>
              <a:rPr lang="en-US" altLang="zh-TW" dirty="0">
                <a:latin typeface="+mn-ea"/>
              </a:rPr>
              <a:t>0.05</a:t>
            </a:r>
            <a:r>
              <a:rPr lang="zh-TW" altLang="en-US" dirty="0">
                <a:latin typeface="+mn-ea"/>
              </a:rPr>
              <a:t>）</a:t>
            </a:r>
            <a:endParaRPr lang="en-US" altLang="zh-TW" dirty="0">
              <a:latin typeface="+mn-ea"/>
            </a:endParaRPr>
          </a:p>
          <a:p>
            <a:pPr algn="just">
              <a:lnSpc>
                <a:spcPct val="150000"/>
              </a:lnSpc>
            </a:pPr>
            <a:r>
              <a:rPr lang="en-US" altLang="zh-TW" dirty="0" err="1">
                <a:latin typeface="+mn-ea"/>
              </a:rPr>
              <a:t>mNDS</a:t>
            </a:r>
            <a:r>
              <a:rPr lang="zh-TW" altLang="en-US" dirty="0">
                <a:latin typeface="+mn-ea"/>
              </a:rPr>
              <a:t>範圍：</a:t>
            </a:r>
            <a:r>
              <a:rPr lang="en-US" altLang="zh-TW" dirty="0">
                <a:latin typeface="+mn-ea"/>
              </a:rPr>
              <a:t>0~10</a:t>
            </a:r>
            <a:r>
              <a:rPr lang="zh-TW" altLang="en-US" dirty="0">
                <a:latin typeface="+mn-ea"/>
              </a:rPr>
              <a:t>，</a:t>
            </a:r>
            <a:r>
              <a:rPr lang="en-US" altLang="zh-TW" dirty="0">
                <a:latin typeface="+mn-ea"/>
              </a:rPr>
              <a:t>0=</a:t>
            </a:r>
            <a:r>
              <a:rPr lang="zh-TW" altLang="en-US" dirty="0">
                <a:latin typeface="+mn-ea"/>
              </a:rPr>
              <a:t>腳有感覺；</a:t>
            </a:r>
            <a:r>
              <a:rPr lang="en-US" altLang="zh-TW" dirty="0">
                <a:latin typeface="+mn-ea"/>
              </a:rPr>
              <a:t>10=</a:t>
            </a:r>
            <a:r>
              <a:rPr lang="zh-TW" altLang="en-US" dirty="0">
                <a:latin typeface="+mn-ea"/>
              </a:rPr>
              <a:t>完全沒有感覺</a:t>
            </a:r>
            <a:endParaRPr lang="en-US" altLang="zh-TW" dirty="0">
              <a:latin typeface="+mn-ea"/>
            </a:endParaRPr>
          </a:p>
          <a:p>
            <a:pPr algn="just">
              <a:lnSpc>
                <a:spcPct val="150000"/>
              </a:lnSpc>
            </a:pPr>
            <a:r>
              <a:rPr lang="en-US" altLang="zh-TW" dirty="0">
                <a:latin typeface="+mn-ea"/>
              </a:rPr>
              <a:t>VPT</a:t>
            </a:r>
            <a:r>
              <a:rPr lang="zh-TW" altLang="en-US" dirty="0">
                <a:latin typeface="+mn-ea"/>
              </a:rPr>
              <a:t>範圍：</a:t>
            </a:r>
            <a:r>
              <a:rPr lang="en-US" altLang="zh-TW" dirty="0">
                <a:latin typeface="+mn-ea"/>
              </a:rPr>
              <a:t>0~50 Volt</a:t>
            </a:r>
            <a:r>
              <a:rPr lang="zh-TW" altLang="en-US" dirty="0">
                <a:latin typeface="+mn-ea"/>
              </a:rPr>
              <a:t>，</a:t>
            </a:r>
            <a:r>
              <a:rPr lang="en-US" altLang="zh-TW" dirty="0">
                <a:latin typeface="+mn-ea"/>
              </a:rPr>
              <a:t> 50=</a:t>
            </a:r>
            <a:r>
              <a:rPr lang="zh-TW" altLang="en-US" dirty="0">
                <a:latin typeface="+mn-ea"/>
              </a:rPr>
              <a:t>腳完全沒有感覺知覺</a:t>
            </a:r>
            <a:endParaRPr lang="en-US" altLang="zh-TW" dirty="0">
              <a:latin typeface="+mn-ea"/>
            </a:endParaRPr>
          </a:p>
          <a:p>
            <a:pPr algn="just">
              <a:lnSpc>
                <a:spcPct val="150000"/>
              </a:lnSpc>
            </a:pPr>
            <a:endParaRPr lang="zh-TW" altLang="en-US" dirty="0">
              <a:latin typeface="+mn-ea"/>
            </a:endParaRPr>
          </a:p>
        </p:txBody>
      </p:sp>
    </p:spTree>
    <p:extLst>
      <p:ext uri="{BB962C8B-B14F-4D97-AF65-F5344CB8AC3E}">
        <p14:creationId xmlns:p14="http://schemas.microsoft.com/office/powerpoint/2010/main" val="818765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F0DA2F-EDB9-4724-8B50-EC72392D061A}"/>
              </a:ext>
            </a:extLst>
          </p:cNvPr>
          <p:cNvSpPr>
            <a:spLocks noGrp="1"/>
          </p:cNvSpPr>
          <p:nvPr>
            <p:ph type="title"/>
          </p:nvPr>
        </p:nvSpPr>
        <p:spPr/>
        <p:txBody>
          <a:bodyPr/>
          <a:lstStyle/>
          <a:p>
            <a:r>
              <a:rPr lang="en-US" altLang="zh-TW" dirty="0">
                <a:latin typeface="+mj-ea"/>
              </a:rPr>
              <a:t>The driving simulator session</a:t>
            </a:r>
            <a:endParaRPr lang="zh-TW" altLang="en-US" dirty="0">
              <a:latin typeface="+mj-ea"/>
            </a:endParaRPr>
          </a:p>
        </p:txBody>
      </p:sp>
      <p:sp>
        <p:nvSpPr>
          <p:cNvPr id="3" name="內容版面配置區 2">
            <a:extLst>
              <a:ext uri="{FF2B5EF4-FFF2-40B4-BE49-F238E27FC236}">
                <a16:creationId xmlns:a16="http://schemas.microsoft.com/office/drawing/2014/main" id="{4A2D0DE3-2AE0-4FB2-B82A-9A34EA20BD29}"/>
              </a:ext>
            </a:extLst>
          </p:cNvPr>
          <p:cNvSpPr>
            <a:spLocks noGrp="1"/>
          </p:cNvSpPr>
          <p:nvPr>
            <p:ph idx="1"/>
          </p:nvPr>
        </p:nvSpPr>
        <p:spPr/>
        <p:txBody>
          <a:bodyPr>
            <a:normAutofit/>
          </a:bodyPr>
          <a:lstStyle/>
          <a:p>
            <a:pPr algn="just">
              <a:lnSpc>
                <a:spcPct val="150000"/>
              </a:lnSpc>
            </a:pPr>
            <a:r>
              <a:rPr lang="zh-TW" altLang="en-US" dirty="0">
                <a:latin typeface="+mn-ea"/>
              </a:rPr>
              <a:t>駕駛持續時間時間：分鐘</a:t>
            </a:r>
            <a:endParaRPr lang="en-US" altLang="zh-TW" dirty="0">
              <a:latin typeface="+mn-ea"/>
            </a:endParaRPr>
          </a:p>
          <a:p>
            <a:pPr algn="just">
              <a:lnSpc>
                <a:spcPct val="150000"/>
              </a:lnSpc>
            </a:pPr>
            <a:r>
              <a:rPr lang="zh-TW" altLang="en-US" dirty="0">
                <a:latin typeface="+mn-ea"/>
              </a:rPr>
              <a:t>第一次駕駛任務</a:t>
            </a:r>
            <a:endParaRPr lang="en-US" altLang="zh-TW" dirty="0">
              <a:latin typeface="+mn-ea"/>
            </a:endParaRPr>
          </a:p>
          <a:p>
            <a:pPr algn="just">
              <a:lnSpc>
                <a:spcPct val="150000"/>
              </a:lnSpc>
              <a:buClr>
                <a:schemeClr val="bg1"/>
              </a:buClr>
            </a:pPr>
            <a:r>
              <a:rPr lang="en-US" altLang="zh-TW" dirty="0">
                <a:latin typeface="+mn-ea"/>
              </a:rPr>
              <a:t>DPN</a:t>
            </a:r>
            <a:r>
              <a:rPr lang="zh-TW" altLang="en-US" dirty="0">
                <a:latin typeface="+mn-ea"/>
              </a:rPr>
              <a:t> （</a:t>
            </a:r>
            <a:r>
              <a:rPr lang="en-US" altLang="zh-TW" dirty="0">
                <a:latin typeface="+mn-ea"/>
              </a:rPr>
              <a:t>12.24±3.41</a:t>
            </a:r>
            <a:r>
              <a:rPr lang="zh-TW" altLang="en-US" dirty="0">
                <a:latin typeface="+mn-ea"/>
              </a:rPr>
              <a:t>）；對照組（</a:t>
            </a:r>
            <a:r>
              <a:rPr lang="en-US" altLang="zh-TW" dirty="0">
                <a:latin typeface="+mn-ea"/>
              </a:rPr>
              <a:t>8.91±2.45</a:t>
            </a:r>
            <a:r>
              <a:rPr lang="zh-TW" altLang="en-US" dirty="0">
                <a:latin typeface="+mn-ea"/>
              </a:rPr>
              <a:t>）</a:t>
            </a:r>
            <a:endParaRPr lang="en-US" altLang="zh-TW" dirty="0">
              <a:latin typeface="+mn-ea"/>
            </a:endParaRPr>
          </a:p>
          <a:p>
            <a:pPr algn="just">
              <a:lnSpc>
                <a:spcPct val="150000"/>
              </a:lnSpc>
            </a:pPr>
            <a:r>
              <a:rPr lang="zh-TW" altLang="en-US" dirty="0">
                <a:latin typeface="+mn-ea"/>
              </a:rPr>
              <a:t>第二次駕駛任務</a:t>
            </a:r>
            <a:endParaRPr lang="en-US" altLang="zh-TW" dirty="0">
              <a:latin typeface="+mn-ea"/>
            </a:endParaRPr>
          </a:p>
          <a:p>
            <a:pPr algn="just">
              <a:lnSpc>
                <a:spcPct val="150000"/>
              </a:lnSpc>
              <a:buClr>
                <a:schemeClr val="bg1"/>
              </a:buClr>
            </a:pPr>
            <a:r>
              <a:rPr lang="en-US" altLang="zh-TW" dirty="0">
                <a:latin typeface="+mn-ea"/>
              </a:rPr>
              <a:t>DPN</a:t>
            </a:r>
            <a:r>
              <a:rPr lang="zh-TW" altLang="en-US" dirty="0">
                <a:latin typeface="+mn-ea"/>
              </a:rPr>
              <a:t> （</a:t>
            </a:r>
            <a:r>
              <a:rPr lang="en-US" altLang="zh-TW" dirty="0">
                <a:latin typeface="+mn-ea"/>
              </a:rPr>
              <a:t>10.6±3.3</a:t>
            </a:r>
            <a:r>
              <a:rPr lang="zh-TW" altLang="en-US" dirty="0">
                <a:latin typeface="+mn-ea"/>
              </a:rPr>
              <a:t>）；對照組（</a:t>
            </a:r>
            <a:r>
              <a:rPr lang="en-US" altLang="zh-TW" dirty="0">
                <a:latin typeface="+mn-ea"/>
              </a:rPr>
              <a:t>7.96±1.4</a:t>
            </a:r>
            <a:r>
              <a:rPr lang="zh-TW" altLang="en-US" dirty="0">
                <a:latin typeface="+mn-ea"/>
              </a:rPr>
              <a:t>）</a:t>
            </a:r>
            <a:endParaRPr lang="en-US" altLang="zh-TW" dirty="0">
              <a:latin typeface="+mn-ea"/>
            </a:endParaRPr>
          </a:p>
          <a:p>
            <a:pPr algn="just">
              <a:lnSpc>
                <a:spcPct val="150000"/>
              </a:lnSpc>
            </a:pPr>
            <a:r>
              <a:rPr lang="zh-TW" altLang="en-US" b="1" dirty="0">
                <a:latin typeface="+mn-ea"/>
              </a:rPr>
              <a:t>兩組相比，</a:t>
            </a:r>
            <a:r>
              <a:rPr lang="en-US" altLang="zh-TW" b="1" dirty="0">
                <a:latin typeface="+mn-ea"/>
              </a:rPr>
              <a:t>DPN</a:t>
            </a:r>
            <a:r>
              <a:rPr lang="zh-TW" altLang="en-US" b="1" dirty="0">
                <a:latin typeface="+mn-ea"/>
              </a:rPr>
              <a:t>組的行駛速度明顯較慢（</a:t>
            </a:r>
            <a:r>
              <a:rPr lang="en-US" altLang="zh-TW" b="1" dirty="0">
                <a:latin typeface="+mn-ea"/>
              </a:rPr>
              <a:t>p</a:t>
            </a:r>
            <a:r>
              <a:rPr lang="zh-TW" altLang="en-US" b="1" dirty="0">
                <a:latin typeface="+mn-ea"/>
              </a:rPr>
              <a:t>＜</a:t>
            </a:r>
            <a:r>
              <a:rPr lang="en-US" altLang="zh-TW" b="1" dirty="0">
                <a:latin typeface="+mn-ea"/>
              </a:rPr>
              <a:t>0.05</a:t>
            </a:r>
            <a:r>
              <a:rPr lang="zh-TW" altLang="en-US" b="1" dirty="0">
                <a:latin typeface="+mn-ea"/>
              </a:rPr>
              <a:t>）</a:t>
            </a:r>
            <a:endParaRPr lang="en-US" altLang="zh-TW" b="1" dirty="0">
              <a:latin typeface="+mn-ea"/>
            </a:endParaRPr>
          </a:p>
          <a:p>
            <a:pPr marL="0" indent="0" algn="just">
              <a:lnSpc>
                <a:spcPct val="150000"/>
              </a:lnSpc>
              <a:buNone/>
            </a:pPr>
            <a:endParaRPr lang="zh-TW" altLang="en-US" dirty="0">
              <a:latin typeface="+mn-ea"/>
            </a:endParaRPr>
          </a:p>
        </p:txBody>
      </p:sp>
    </p:spTree>
    <p:extLst>
      <p:ext uri="{BB962C8B-B14F-4D97-AF65-F5344CB8AC3E}">
        <p14:creationId xmlns:p14="http://schemas.microsoft.com/office/powerpoint/2010/main" val="376967840"/>
      </p:ext>
    </p:extLst>
  </p:cSld>
  <p:clrMapOvr>
    <a:masterClrMapping/>
  </p:clrMapOvr>
</p:sld>
</file>

<file path=ppt/theme/theme1.xml><?xml version="1.0" encoding="utf-8"?>
<a:theme xmlns:a="http://schemas.openxmlformats.org/drawingml/2006/main" name="股利">
  <a:themeElements>
    <a:clrScheme name="中庸">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TM03457464[[fn=股利]]</Template>
  <TotalTime>542</TotalTime>
  <Words>1936</Words>
  <Application>Microsoft Office PowerPoint</Application>
  <PresentationFormat>寬螢幕</PresentationFormat>
  <Paragraphs>138</Paragraphs>
  <Slides>18</Slides>
  <Notes>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18</vt:i4>
      </vt:variant>
    </vt:vector>
  </HeadingPairs>
  <TitlesOfParts>
    <vt:vector size="25" baseType="lpstr">
      <vt:lpstr>微軟正黑體</vt:lpstr>
      <vt:lpstr>新細明體</vt:lpstr>
      <vt:lpstr>Calibri</vt:lpstr>
      <vt:lpstr>Gill Sans MT</vt:lpstr>
      <vt:lpstr>Wingdings</vt:lpstr>
      <vt:lpstr>Wingdings 2</vt:lpstr>
      <vt:lpstr>股利</vt:lpstr>
      <vt:lpstr>A new approach to identifying the effect of diabetic peripheral neuropathy on the ability to drive safely</vt:lpstr>
      <vt:lpstr>Introduction</vt:lpstr>
      <vt:lpstr>Introduction</vt:lpstr>
      <vt:lpstr>Introduction</vt:lpstr>
      <vt:lpstr>Participants</vt:lpstr>
      <vt:lpstr>The driving simulator session</vt:lpstr>
      <vt:lpstr>Procedure</vt:lpstr>
      <vt:lpstr>Result</vt:lpstr>
      <vt:lpstr>The driving simulator session</vt:lpstr>
      <vt:lpstr>Use of accelerator pedal</vt:lpstr>
      <vt:lpstr>PowerPoint 簡報</vt:lpstr>
      <vt:lpstr>Eye-steering coordination</vt:lpstr>
      <vt:lpstr>Eye-steering coordination</vt:lpstr>
      <vt:lpstr>Steering wheel signal-Familiarization</vt:lpstr>
      <vt:lpstr>PowerPoint 簡報</vt:lpstr>
      <vt:lpstr>Steering wheel signal-Loss of control events</vt:lpstr>
      <vt:lpstr>PowerPoint 簡報</vt:lpstr>
      <vt:lpstr>Discussion and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approach to identifying the effect of diabetic peripheral neuropathy on the ability to drive safely</dc:title>
  <dc:creator>邱郁茹</dc:creator>
  <cp:lastModifiedBy>邱郁茹</cp:lastModifiedBy>
  <cp:revision>39</cp:revision>
  <dcterms:created xsi:type="dcterms:W3CDTF">2020-04-16T13:10:49Z</dcterms:created>
  <dcterms:modified xsi:type="dcterms:W3CDTF">2020-04-17T05:53:16Z</dcterms:modified>
</cp:coreProperties>
</file>